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思源黑体 CN Regular" panose="020B0300000000000000"/>
      <p:regular r:id="rId30"/>
    </p:embeddedFont>
    <p:embeddedFont>
      <p:font typeface="Source Han Sans CN Bold Bold" panose="020B0800000000000000"/>
      <p:bold r:id="rId31"/>
    </p:embeddedFont>
    <p:embeddedFont>
      <p:font typeface="Source Han Sans CN Heavy Bold" panose="020B0A00000000000000"/>
      <p:bold r:id="rId32"/>
    </p:embeddedFont>
    <p:embeddedFont>
      <p:font typeface="Source Han Sans CN Normal" panose="020B0400000000000000"/>
      <p:regular r:id="rId33"/>
    </p:embeddedFont>
    <p:embeddedFont>
      <p:font typeface="OPPOSans B" panose="00020600040101010101"/>
      <p:regular r:id="rId34"/>
    </p:embeddedFont>
    <p:embeddedFont>
      <p:font typeface="OPPOSans H" panose="00020600040101010101"/>
      <p:regular r:id="rId3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图片 33" descr="chenhuilin"/>
          <p:cNvPicPr>
            <a:picLocks noChangeAspect="1"/>
          </p:cNvPicPr>
          <p:nvPr/>
        </p:nvPicPr>
        <p:blipFill>
          <a:blip r:embed="rId1"/>
          <a:stretch>
            <a:fillRect/>
          </a:stretch>
        </p:blipFill>
        <p:spPr>
          <a:xfrm>
            <a:off x="7736205" y="2708275"/>
            <a:ext cx="2247900" cy="2238375"/>
          </a:xfrm>
          <a:prstGeom prst="rect">
            <a:avLst/>
          </a:prstGeom>
        </p:spPr>
      </p:pic>
      <p:sp>
        <p:nvSpPr>
          <p:cNvPr id="3" name="标题 1"/>
          <p:cNvSpPr txBox="1"/>
          <p:nvPr/>
        </p:nvSpPr>
        <p:spPr>
          <a:xfrm rot="20837451">
            <a:off x="9111615" y="2128520"/>
            <a:ext cx="2598420" cy="644525"/>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20870900">
            <a:off x="3446571" y="5187237"/>
            <a:ext cx="2303191" cy="183997"/>
          </a:xfrm>
          <a:custGeom>
            <a:avLst/>
            <a:gdLst>
              <a:gd name="connsiteX0" fmla="*/ 0 w 3015680"/>
              <a:gd name="connsiteY0" fmla="*/ 168231 h 498618"/>
              <a:gd name="connsiteX1" fmla="*/ 2269792 w 3015680"/>
              <a:gd name="connsiteY1" fmla="*/ 168231 h 498618"/>
              <a:gd name="connsiteX2" fmla="*/ 3015681 w 3015680"/>
              <a:gd name="connsiteY2" fmla="*/ 498618 h 498618"/>
            </a:gdLst>
            <a:ahLst/>
            <a:cxnLst/>
            <a:rect l="l" t="t" r="r" b="b"/>
            <a:pathLst>
              <a:path w="3015680" h="498618">
                <a:moveTo>
                  <a:pt x="0" y="168231"/>
                </a:moveTo>
                <a:cubicBezTo>
                  <a:pt x="442834" y="39961"/>
                  <a:pt x="1303566" y="-135542"/>
                  <a:pt x="2269792" y="168231"/>
                </a:cubicBezTo>
                <a:cubicBezTo>
                  <a:pt x="2560859" y="259819"/>
                  <a:pt x="2809489" y="378500"/>
                  <a:pt x="3015681" y="498618"/>
                </a:cubicBezTo>
              </a:path>
            </a:pathLst>
          </a:custGeom>
          <a:noFill/>
          <a:ln w="50800"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10008477" y="2622995"/>
            <a:ext cx="494219" cy="494219"/>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840140" y="1028698"/>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rot="1756494">
            <a:off x="1930855" y="1329131"/>
            <a:ext cx="4763418" cy="1707982"/>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11112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rot="12526770">
            <a:off x="10002506" y="4615965"/>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6" name="标题 1"/>
          <p:cNvSpPr txBox="1"/>
          <p:nvPr/>
        </p:nvSpPr>
        <p:spPr>
          <a:xfrm>
            <a:off x="6050131" y="3050591"/>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3749862" y="4565115"/>
            <a:ext cx="4235042" cy="1670925"/>
          </a:xfrm>
          <a:custGeom>
            <a:avLst/>
            <a:gdLst>
              <a:gd name="connsiteX0" fmla="*/ 1425603 w 1425603"/>
              <a:gd name="connsiteY0" fmla="*/ 0 h 562468"/>
              <a:gd name="connsiteX1" fmla="*/ 406630 w 1425603"/>
              <a:gd name="connsiteY1" fmla="*/ 527469 h 562468"/>
              <a:gd name="connsiteX2" fmla="*/ 0 w 1425603"/>
              <a:gd name="connsiteY2" fmla="*/ 561993 h 562468"/>
            </a:gdLst>
            <a:ahLst/>
            <a:cxnLst/>
            <a:rect l="l" t="t" r="r" b="b"/>
            <a:pathLst>
              <a:path w="1425603" h="562468">
                <a:moveTo>
                  <a:pt x="1425603" y="0"/>
                </a:moveTo>
                <a:cubicBezTo>
                  <a:pt x="1254656" y="156802"/>
                  <a:pt x="906287" y="430606"/>
                  <a:pt x="406630" y="527469"/>
                </a:cubicBezTo>
                <a:cubicBezTo>
                  <a:pt x="256062" y="556719"/>
                  <a:pt x="118680" y="564631"/>
                  <a:pt x="0" y="561993"/>
                </a:cubicBezTo>
              </a:path>
            </a:pathLst>
          </a:custGeom>
          <a:noFill/>
          <a:ln w="82550"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rot="21413924">
            <a:off x="10829879" y="2949973"/>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9" name="标题 1"/>
          <p:cNvSpPr txBox="1"/>
          <p:nvPr/>
        </p:nvSpPr>
        <p:spPr>
          <a:xfrm rot="10977684">
            <a:off x="10629951" y="3675639"/>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10007972" y="4092651"/>
            <a:ext cx="285441" cy="285442"/>
          </a:xfrm>
          <a:custGeom>
            <a:avLst/>
            <a:gdLst>
              <a:gd name="connsiteX0" fmla="*/ 239758 w 239758"/>
              <a:gd name="connsiteY0" fmla="*/ 119879 h 239758"/>
              <a:gd name="connsiteX1" fmla="*/ 119879 w 239758"/>
              <a:gd name="connsiteY1" fmla="*/ 239758 h 239758"/>
              <a:gd name="connsiteX2" fmla="*/ 0 w 239758"/>
              <a:gd name="connsiteY2" fmla="*/ 119879 h 239758"/>
              <a:gd name="connsiteX3" fmla="*/ 119879 w 239758"/>
              <a:gd name="connsiteY3" fmla="*/ 0 h 239758"/>
              <a:gd name="connsiteX4" fmla="*/ 239758 w 239758"/>
              <a:gd name="connsiteY4" fmla="*/ 119879 h 239758"/>
            </a:gdLst>
            <a:ahLst/>
            <a:cxnLst/>
            <a:rect l="l" t="t" r="r" b="b"/>
            <a:pathLst>
              <a:path w="239758" h="239758">
                <a:moveTo>
                  <a:pt x="239758" y="119879"/>
                </a:moveTo>
                <a:cubicBezTo>
                  <a:pt x="239758" y="186087"/>
                  <a:pt x="186087" y="239758"/>
                  <a:pt x="119879" y="239758"/>
                </a:cubicBezTo>
                <a:cubicBezTo>
                  <a:pt x="53672" y="239758"/>
                  <a:pt x="0" y="186087"/>
                  <a:pt x="0" y="119879"/>
                </a:cubicBezTo>
                <a:cubicBezTo>
                  <a:pt x="0" y="53672"/>
                  <a:pt x="53672" y="0"/>
                  <a:pt x="119879" y="0"/>
                </a:cubicBezTo>
                <a:cubicBezTo>
                  <a:pt x="186087" y="0"/>
                  <a:pt x="239758" y="53672"/>
                  <a:pt x="239758" y="11987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2" name="标题 1"/>
          <p:cNvSpPr txBox="1"/>
          <p:nvPr/>
        </p:nvSpPr>
        <p:spPr>
          <a:xfrm rot="11933015">
            <a:off x="7038093" y="1562049"/>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alpha val="100000"/>
              </a:schemeClr>
            </a:solidFill>
            <a:miter/>
          </a:ln>
        </p:spPr>
        <p:txBody>
          <a:bodyPr vert="horz" wrap="square" lIns="91440" tIns="45720" rIns="91440" bIns="45720" rtlCol="0" anchor="ctr"/>
          <a:lstStyle/>
          <a:p>
            <a:pPr algn="l">
              <a:lnSpc>
                <a:spcPct val="110000"/>
              </a:lnSpc>
            </a:pPr>
            <a:endParaRPr kumimoji="1" lang="zh-CN" altLang="en-US"/>
          </a:p>
        </p:txBody>
      </p:sp>
      <p:sp>
        <p:nvSpPr>
          <p:cNvPr id="23" name="标题 1"/>
          <p:cNvSpPr txBox="1"/>
          <p:nvPr/>
        </p:nvSpPr>
        <p:spPr>
          <a:xfrm>
            <a:off x="10502236" y="3464196"/>
            <a:ext cx="383264" cy="383266"/>
          </a:xfrm>
          <a:custGeom>
            <a:avLst/>
            <a:gdLst>
              <a:gd name="connsiteX0" fmla="*/ 239759 w 239758"/>
              <a:gd name="connsiteY0" fmla="*/ 119879 h 239758"/>
              <a:gd name="connsiteX1" fmla="*/ 119879 w 239758"/>
              <a:gd name="connsiteY1" fmla="*/ 239758 h 239758"/>
              <a:gd name="connsiteX2" fmla="*/ 0 w 239758"/>
              <a:gd name="connsiteY2" fmla="*/ 119879 h 239758"/>
              <a:gd name="connsiteX3" fmla="*/ 119879 w 239758"/>
              <a:gd name="connsiteY3" fmla="*/ 0 h 239758"/>
              <a:gd name="connsiteX4" fmla="*/ 239759 w 239758"/>
              <a:gd name="connsiteY4" fmla="*/ 119879 h 239758"/>
            </a:gdLst>
            <a:ahLst/>
            <a:cxnLst/>
            <a:rect l="l" t="t" r="r" b="b"/>
            <a:pathLst>
              <a:path w="239758" h="239758">
                <a:moveTo>
                  <a:pt x="239759" y="119879"/>
                </a:moveTo>
                <a:cubicBezTo>
                  <a:pt x="239759" y="186087"/>
                  <a:pt x="186087" y="239758"/>
                  <a:pt x="119879" y="239758"/>
                </a:cubicBezTo>
                <a:cubicBezTo>
                  <a:pt x="53672" y="239758"/>
                  <a:pt x="0" y="186087"/>
                  <a:pt x="0" y="119879"/>
                </a:cubicBezTo>
                <a:cubicBezTo>
                  <a:pt x="0" y="53672"/>
                  <a:pt x="53672" y="0"/>
                  <a:pt x="119879" y="0"/>
                </a:cubicBezTo>
                <a:cubicBezTo>
                  <a:pt x="186087" y="0"/>
                  <a:pt x="239759" y="53672"/>
                  <a:pt x="239759" y="11987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4" name="标题 1"/>
          <p:cNvSpPr txBox="1"/>
          <p:nvPr/>
        </p:nvSpPr>
        <p:spPr>
          <a:xfrm>
            <a:off x="9610725" y="5872976"/>
            <a:ext cx="2273300" cy="276999"/>
          </a:xfrm>
          <a:prstGeom prst="rect">
            <a:avLst/>
          </a:prstGeom>
          <a:noFill/>
          <a:ln cap="sq">
            <a:noFill/>
          </a:ln>
        </p:spPr>
        <p:txBody>
          <a:bodyPr vert="horz" wrap="square" lIns="0" tIns="0" rIns="0" bIns="0" rtlCol="0" anchor="t"/>
          <a:lstStyle/>
          <a:p>
            <a:pPr algn="l">
              <a:lnSpc>
                <a:spcPct val="123000"/>
              </a:lnSpc>
            </a:pPr>
            <a:r>
              <a:rPr kumimoji="1" lang="en-US" alt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时间：2025.06.13</a:t>
            </a:r>
            <a:endParaRPr kumimoji="1" lang="zh-CN" altLang="en-US"/>
          </a:p>
        </p:txBody>
      </p:sp>
      <p:sp>
        <p:nvSpPr>
          <p:cNvPr id="25" name="标题 1"/>
          <p:cNvSpPr txBox="1"/>
          <p:nvPr/>
        </p:nvSpPr>
        <p:spPr>
          <a:xfrm>
            <a:off x="660400" y="5872976"/>
            <a:ext cx="2273300" cy="276999"/>
          </a:xfrm>
          <a:prstGeom prst="rect">
            <a:avLst/>
          </a:prstGeom>
          <a:noFill/>
          <a:ln cap="sq">
            <a:noFill/>
          </a:ln>
        </p:spPr>
        <p:txBody>
          <a:bodyPr vert="horz" wrap="square" lIns="0" tIns="0" rIns="0" bIns="0" rtlCol="0" anchor="t"/>
          <a:lstStyle/>
          <a:p>
            <a:pPr algn="l">
              <a:lnSpc>
                <a:spcPct val="123000"/>
              </a:lnSpc>
            </a:pPr>
            <a:r>
              <a:rPr kumimoji="1" lang="en-US" alt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主讲人：</a:t>
            </a:r>
            <a:r>
              <a:rPr kumimoji="1" 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陈惠玲</a:t>
            </a:r>
            <a:endParaRPr kumimoji="1" lang="zh-CN"/>
          </a:p>
        </p:txBody>
      </p:sp>
      <p:sp>
        <p:nvSpPr>
          <p:cNvPr id="31" name="标题 1"/>
          <p:cNvSpPr txBox="1"/>
          <p:nvPr/>
        </p:nvSpPr>
        <p:spPr>
          <a:xfrm>
            <a:off x="532765" y="2248803"/>
            <a:ext cx="5406882" cy="2584893"/>
          </a:xfrm>
          <a:prstGeom prst="rect">
            <a:avLst/>
          </a:prstGeom>
          <a:noFill/>
          <a:ln cap="sq">
            <a:noFill/>
          </a:ln>
          <a:effectLst/>
        </p:spPr>
        <p:txBody>
          <a:bodyPr vert="horz" wrap="square" lIns="0" tIns="0" rIns="0" bIns="0" rtlCol="0" anchor="ctr"/>
          <a:lstStyle/>
          <a:p>
            <a:pPr algn="l">
              <a:lnSpc>
                <a:spcPct val="130000"/>
              </a:lnSpc>
            </a:pPr>
            <a:r>
              <a:rPr kumimoji="1" lang="en-US" altLang="zh-CN" sz="43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携手黑石，共赴财富新征程：盟会财富增长之道</a:t>
            </a:r>
            <a:endParaRPr kumimoji="1" lang="zh-CN" altLang="en-US"/>
          </a:p>
        </p:txBody>
      </p:sp>
      <p:sp>
        <p:nvSpPr>
          <p:cNvPr id="32" name="标题 1"/>
          <p:cNvSpPr txBox="1"/>
          <p:nvPr/>
        </p:nvSpPr>
        <p:spPr>
          <a:xfrm>
            <a:off x="711200" y="5638800"/>
            <a:ext cx="469900" cy="50800"/>
          </a:xfrm>
          <a:prstGeom prst="rect">
            <a:avLst/>
          </a:prstGeom>
          <a:solidFill>
            <a:schemeClr val="tx1">
              <a:lumMod val="75000"/>
              <a:alpha val="100000"/>
            </a:schemeClr>
          </a:solidFill>
        </p:spPr>
        <p:txBody>
          <a:bodyPr vert="horz" wrap="square" lIns="0" tIns="0" rIns="0" bIns="0" rtlCol="0" anchor="ctr"/>
          <a:lstStyle/>
          <a:p>
            <a:pPr algn="ctr">
              <a:lnSpc>
                <a:spcPct val="100000"/>
              </a:lnSpc>
            </a:pPr>
            <a:endParaRPr kumimoji="1" lang="zh-CN" altLang="en-US"/>
          </a:p>
        </p:txBody>
      </p:sp>
      <p:sp>
        <p:nvSpPr>
          <p:cNvPr id="33" name="标题 1"/>
          <p:cNvSpPr txBox="1"/>
          <p:nvPr/>
        </p:nvSpPr>
        <p:spPr>
          <a:xfrm>
            <a:off x="9626600" y="5638800"/>
            <a:ext cx="469900" cy="50800"/>
          </a:xfrm>
          <a:prstGeom prst="rect">
            <a:avLst/>
          </a:prstGeom>
          <a:solidFill>
            <a:schemeClr val="tx1">
              <a:lumMod val="75000"/>
              <a:alpha val="100000"/>
            </a:schemeClr>
          </a:solidFill>
        </p:spPr>
        <p:txBody>
          <a:bodyPr vert="horz" wrap="square" lIns="0" tIns="0" rIns="0" bIns="0" rtlCol="0" anchor="ctr"/>
          <a:lstStyle/>
          <a:p>
            <a:pPr algn="ctr">
              <a:lnSpc>
                <a:spcPct val="100000"/>
              </a:lnSpc>
            </a:pPr>
            <a:endParaRPr kumimoji="1" lang="zh-CN" altLang="en-US"/>
          </a:p>
        </p:txBody>
      </p:sp>
      <p:pic>
        <p:nvPicPr>
          <p:cNvPr id="35" name="图片 34" descr="奇迹盟会最新logo"/>
          <p:cNvPicPr>
            <a:picLocks noChangeAspect="1"/>
          </p:cNvPicPr>
          <p:nvPr/>
        </p:nvPicPr>
        <p:blipFill>
          <a:blip r:embed="rId2"/>
          <a:stretch>
            <a:fillRect/>
          </a:stretch>
        </p:blipFill>
        <p:spPr>
          <a:xfrm>
            <a:off x="711200" y="382905"/>
            <a:ext cx="2790825" cy="9518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标题 1"/>
          <p:cNvSpPr txBox="1"/>
          <p:nvPr/>
        </p:nvSpPr>
        <p:spPr>
          <a:xfrm>
            <a:off x="6181090" y="2195830"/>
            <a:ext cx="5133975" cy="3680460"/>
          </a:xfrm>
          <a:prstGeom prst="roundRect">
            <a:avLst>
              <a:gd name="adj" fmla="val 7576"/>
            </a:avLst>
          </a:prstGeom>
          <a:solidFill>
            <a:schemeClr val="bg1"/>
          </a:solidFill>
          <a:ln w="12700" cap="rnd">
            <a:noFill/>
            <a:round/>
          </a:ln>
          <a:effectLst>
            <a:outerShdw blurRad="254000" dist="127000" algn="ctr" rotWithShape="0">
              <a:schemeClr val="bg1">
                <a:lumMod val="65000"/>
                <a:alpha val="20000"/>
              </a:schemeClr>
            </a:outerShdw>
          </a:effectLst>
        </p:spPr>
        <p:txBody>
          <a:bodyPr vert="horz" wrap="square" lIns="91440" tIns="45720" rIns="91440" bIns="45720" rtlCol="0" anchor="ctr"/>
          <a:p>
            <a:pPr algn="ctr">
              <a:lnSpc>
                <a:spcPct val="110000"/>
              </a:lnSpc>
            </a:pPr>
            <a:endParaRPr kumimoji="1" lang="zh-CN" altLang="en-US"/>
          </a:p>
        </p:txBody>
      </p:sp>
      <p:sp>
        <p:nvSpPr>
          <p:cNvPr id="19" name="标题 1"/>
          <p:cNvSpPr txBox="1"/>
          <p:nvPr/>
        </p:nvSpPr>
        <p:spPr>
          <a:xfrm>
            <a:off x="11004550" y="4979035"/>
            <a:ext cx="445770" cy="506095"/>
          </a:xfrm>
          <a:prstGeom prst="roundRect">
            <a:avLst>
              <a:gd name="adj" fmla="val 11344"/>
            </a:avLst>
          </a:prstGeom>
          <a:solidFill>
            <a:schemeClr val="accent1"/>
          </a:solidFill>
          <a:ln w="12700" cap="sq">
            <a:noFill/>
            <a:miter/>
          </a:ln>
        </p:spPr>
        <p:txBody>
          <a:bodyPr vert="horz" wrap="square" lIns="91440" tIns="45720" rIns="91440" bIns="45720" rtlCol="0" anchor="ctr"/>
          <a:p>
            <a:pPr algn="ctr">
              <a:lnSpc>
                <a:spcPct val="110000"/>
              </a:lnSpc>
            </a:pPr>
            <a:r>
              <a:rPr kumimoji="1" lang="en-US" altLang="zh-CN" sz="3200">
                <a:ln w="12700">
                  <a:noFill/>
                </a:ln>
                <a:solidFill>
                  <a:srgbClr val="FFFFFF">
                    <a:alpha val="100000"/>
                  </a:srgbClr>
                </a:solidFill>
                <a:latin typeface="Source Han Sans CN Normal" panose="020B0400000000000000"/>
                <a:ea typeface="Source Han Sans CN Normal" panose="020B0400000000000000"/>
                <a:cs typeface="Source Han Sans CN Normal" panose="020B0400000000000000"/>
              </a:rPr>
              <a:t>+</a:t>
            </a:r>
            <a:endParaRPr kumimoji="1" lang="zh-CN" altLang="en-US"/>
          </a:p>
        </p:txBody>
      </p:sp>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78510" y="2195830"/>
            <a:ext cx="5133975" cy="3558540"/>
          </a:xfrm>
          <a:prstGeom prst="roundRect">
            <a:avLst>
              <a:gd name="adj" fmla="val 7576"/>
            </a:avLst>
          </a:prstGeom>
          <a:solidFill>
            <a:schemeClr val="bg1"/>
          </a:solidFill>
          <a:ln w="12700" cap="rnd">
            <a:noFill/>
            <a:rou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728322" y="1777557"/>
            <a:ext cx="752557" cy="723572"/>
          </a:xfrm>
          <a:prstGeom prst="roundRect">
            <a:avLst>
              <a:gd name="adj" fmla="val 11344"/>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009015" y="2892425"/>
            <a:ext cx="4672330" cy="2432685"/>
          </a:xfrm>
          <a:prstGeom prst="rect">
            <a:avLst/>
          </a:prstGeom>
          <a:noFill/>
          <a:ln>
            <a:noFill/>
          </a:ln>
        </p:spPr>
        <p:txBody>
          <a:bodyPr vert="horz" wrap="square" lIns="0" tIns="0" rIns="0" bIns="0" rtlCol="0" anchor="t"/>
          <a:lstStyle/>
          <a:p>
            <a:pPr algn="l">
              <a:lnSpc>
                <a:spcPct val="14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换手机时经历的“麻烦的安全验证”，看似繁琐，实则是保障账户安全的重要防线。当得知黑客试图破解丢失手机</a:t>
            </a:r>
            <a:r>
              <a:rPr kumimoji="1" lang="zh-CN" altLang="en-US"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的黑石</a:t>
            </a: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账户，却在“信息拼图验证系统”前碰壁时，便能明白其重要性。</a:t>
            </a:r>
            <a:endParaRPr kumimoji="1" lang="zh-CN" altLang="en-US" sz="2000"/>
          </a:p>
        </p:txBody>
      </p:sp>
      <p:sp>
        <p:nvSpPr>
          <p:cNvPr id="6" name="标题 1"/>
          <p:cNvSpPr txBox="1"/>
          <p:nvPr/>
        </p:nvSpPr>
        <p:spPr>
          <a:xfrm>
            <a:off x="1009240" y="2314262"/>
            <a:ext cx="4672145" cy="495863"/>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01</a:t>
            </a:r>
            <a:endParaRPr kumimoji="1" lang="zh-CN" altLang="en-US"/>
          </a:p>
        </p:txBody>
      </p:sp>
      <p:sp>
        <p:nvSpPr>
          <p:cNvPr id="7" name="标题 1"/>
          <p:cNvSpPr txBox="1"/>
          <p:nvPr/>
        </p:nvSpPr>
        <p:spPr>
          <a:xfrm>
            <a:off x="5685052" y="5325637"/>
            <a:ext cx="445563" cy="428402"/>
          </a:xfrm>
          <a:prstGeom prst="roundRect">
            <a:avLst>
              <a:gd name="adj" fmla="val 11344"/>
            </a:avLst>
          </a:prstGeom>
          <a:solidFill>
            <a:schemeClr val="accent2"/>
          </a:solidFill>
          <a:ln w="12700" cap="sq">
            <a:noFill/>
            <a:miter/>
          </a:ln>
        </p:spPr>
        <p:txBody>
          <a:bodyPr vert="horz" wrap="square" lIns="91440" tIns="45720" rIns="91440" bIns="45720" rtlCol="0" anchor="ctr"/>
          <a:lstStyle/>
          <a:p>
            <a:pPr algn="ctr">
              <a:lnSpc>
                <a:spcPct val="110000"/>
              </a:lnSpc>
            </a:pPr>
            <a:r>
              <a:rPr kumimoji="1" lang="en-US" altLang="zh-CN" sz="3200">
                <a:ln w="12700">
                  <a:noFill/>
                </a:ln>
                <a:solidFill>
                  <a:srgbClr val="FFFFFF">
                    <a:alpha val="100000"/>
                  </a:srgbClr>
                </a:solidFill>
                <a:latin typeface="Source Han Sans CN Normal" panose="020B0400000000000000"/>
                <a:ea typeface="Source Han Sans CN Normal" panose="020B0400000000000000"/>
                <a:cs typeface="Source Han Sans CN Normal" panose="020B0400000000000000"/>
              </a:rPr>
              <a:t>+</a:t>
            </a:r>
            <a:endParaRPr kumimoji="1" lang="zh-CN" altLang="en-US"/>
          </a:p>
        </p:txBody>
      </p:sp>
      <p:sp>
        <p:nvSpPr>
          <p:cNvPr id="8" name="标题 1"/>
          <p:cNvSpPr txBox="1"/>
          <p:nvPr/>
        </p:nvSpPr>
        <p:spPr>
          <a:xfrm>
            <a:off x="940770" y="1987787"/>
            <a:ext cx="327665" cy="303113"/>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cap="sq">
            <a:noFill/>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181725" y="2195830"/>
            <a:ext cx="5133975" cy="3558540"/>
          </a:xfrm>
          <a:prstGeom prst="roundRect">
            <a:avLst>
              <a:gd name="adj" fmla="val 7576"/>
            </a:avLst>
          </a:prstGeom>
          <a:solidFill>
            <a:schemeClr val="bg1"/>
          </a:solidFill>
          <a:ln w="12700" cap="rnd">
            <a:noFill/>
            <a:rou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flipV="1">
            <a:off x="6131234" y="1777557"/>
            <a:ext cx="752557" cy="723572"/>
          </a:xfrm>
          <a:prstGeom prst="roundRect">
            <a:avLst>
              <a:gd name="adj" fmla="val 11344"/>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6412230" y="2892425"/>
            <a:ext cx="4672330" cy="2515235"/>
          </a:xfrm>
          <a:prstGeom prst="rect">
            <a:avLst/>
          </a:prstGeom>
          <a:noFill/>
          <a:ln>
            <a:noFill/>
          </a:ln>
        </p:spPr>
        <p:txBody>
          <a:bodyPr vert="horz" wrap="square" lIns="0" tIns="0" rIns="0" bIns="0" rtlCol="0" anchor="t"/>
          <a:lstStyle/>
          <a:p>
            <a:pPr algn="l">
              <a:lnSpc>
                <a:spcPct val="14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黑石账户安全体系采用高安全级AES- 256加密技术，比银行APP常用的128位加密整整高出一倍。风控团队每天拦截3000 +次钓鱼攻击，登录IP地址微小变动都会触发二次验证，达到金融监管机构最高的五级标准，为我们筑起数字时代的财富堡垒。</a:t>
            </a:r>
            <a:endParaRPr kumimoji="1" lang="zh-CN" altLang="en-US" sz="2000"/>
          </a:p>
        </p:txBody>
      </p:sp>
      <p:sp>
        <p:nvSpPr>
          <p:cNvPr id="12" name="标题 1"/>
          <p:cNvSpPr txBox="1"/>
          <p:nvPr/>
        </p:nvSpPr>
        <p:spPr>
          <a:xfrm>
            <a:off x="6412151" y="2314262"/>
            <a:ext cx="4672145" cy="495863"/>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02</a:t>
            </a:r>
            <a:endParaRPr kumimoji="1" lang="zh-CN" altLang="en-US"/>
          </a:p>
        </p:txBody>
      </p:sp>
      <p:sp>
        <p:nvSpPr>
          <p:cNvPr id="13" name="标题 1"/>
          <p:cNvSpPr txBox="1"/>
          <p:nvPr/>
        </p:nvSpPr>
        <p:spPr>
          <a:xfrm>
            <a:off x="11148289" y="5309762"/>
            <a:ext cx="445563" cy="428402"/>
          </a:xfrm>
          <a:prstGeom prst="roundRect">
            <a:avLst>
              <a:gd name="adj" fmla="val 11344"/>
            </a:avLst>
          </a:prstGeom>
          <a:solidFill>
            <a:schemeClr val="accent1"/>
          </a:solidFill>
          <a:ln w="12700" cap="sq">
            <a:noFill/>
            <a:miter/>
          </a:ln>
        </p:spPr>
        <p:txBody>
          <a:bodyPr vert="horz" wrap="square" lIns="91440" tIns="45720" rIns="91440" bIns="45720" rtlCol="0" anchor="ctr"/>
          <a:lstStyle/>
          <a:p>
            <a:pPr algn="ctr">
              <a:lnSpc>
                <a:spcPct val="110000"/>
              </a:lnSpc>
            </a:pPr>
            <a:r>
              <a:rPr kumimoji="1" lang="en-US" altLang="zh-CN" sz="3200">
                <a:ln w="12700">
                  <a:noFill/>
                </a:ln>
                <a:solidFill>
                  <a:srgbClr val="FFFFFF">
                    <a:alpha val="100000"/>
                  </a:srgbClr>
                </a:solidFill>
                <a:latin typeface="Source Han Sans CN Normal" panose="020B0400000000000000"/>
                <a:ea typeface="Source Han Sans CN Normal" panose="020B0400000000000000"/>
                <a:cs typeface="Source Han Sans CN Normal" panose="020B0400000000000000"/>
              </a:rPr>
              <a:t>+</a:t>
            </a:r>
            <a:endParaRPr kumimoji="1" lang="zh-CN" altLang="en-US"/>
          </a:p>
        </p:txBody>
      </p:sp>
      <p:sp>
        <p:nvSpPr>
          <p:cNvPr id="14" name="标题 1"/>
          <p:cNvSpPr txBox="1"/>
          <p:nvPr/>
        </p:nvSpPr>
        <p:spPr>
          <a:xfrm>
            <a:off x="6343681" y="1990811"/>
            <a:ext cx="327665" cy="297066"/>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cap="sq">
            <a:noFill/>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账户安全，坚如磐石</a:t>
            </a:r>
            <a:endParaRPr kumimoji="1" lang="zh-CN" altLang="en-US"/>
          </a:p>
        </p:txBody>
      </p:sp>
      <p:sp>
        <p:nvSpPr>
          <p:cNvPr id="16"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04</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专业团队，稳健收益</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8549235" y="2505003"/>
            <a:ext cx="2969330" cy="2969329"/>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944592" y="676115"/>
            <a:ext cx="1807418" cy="1807418"/>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7301171" y="4587317"/>
            <a:ext cx="1277181" cy="1277180"/>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7424018" y="2265571"/>
            <a:ext cx="816105" cy="816104"/>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0607749" y="5739778"/>
            <a:ext cx="617842" cy="617842"/>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6815398" y="4487957"/>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0965083" y="2274792"/>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066520" y="5410109"/>
            <a:ext cx="318143" cy="318142"/>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7687929" y="2514914"/>
            <a:ext cx="288283" cy="312279"/>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10803054" y="5935083"/>
            <a:ext cx="227232" cy="227232"/>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3" name="图片 12"/>
          <p:cNvPicPr>
            <a:picLocks noChangeAspect="1"/>
          </p:cNvPicPr>
          <p:nvPr/>
        </p:nvPicPr>
        <p:blipFill>
          <a:blip r:embed="rId1">
            <a:alphaModFix amt="100000"/>
          </a:blip>
          <a:srcRect l="8250" r="8250"/>
          <a:stretch>
            <a:fillRect/>
          </a:stretch>
        </p:blipFill>
        <p:spPr>
          <a:xfrm>
            <a:off x="8548900" y="2504667"/>
            <a:ext cx="2970000" cy="2970000"/>
          </a:xfrm>
          <a:custGeom>
            <a:avLst/>
            <a:gdLst/>
            <a:ahLst/>
            <a:cxnLst/>
            <a:rect l="l" t="t" r="r" b="b"/>
            <a:pathLst>
              <a:path w="2970000" h="2970000">
                <a:moveTo>
                  <a:pt x="1485000" y="0"/>
                </a:moveTo>
                <a:cubicBezTo>
                  <a:pt x="2305143" y="0"/>
                  <a:pt x="2970000" y="664857"/>
                  <a:pt x="2970000" y="1485000"/>
                </a:cubicBezTo>
                <a:cubicBezTo>
                  <a:pt x="2970000" y="2305143"/>
                  <a:pt x="2305143" y="2970000"/>
                  <a:pt x="1485000" y="2970000"/>
                </a:cubicBezTo>
                <a:cubicBezTo>
                  <a:pt x="664857" y="2970000"/>
                  <a:pt x="0" y="2305143"/>
                  <a:pt x="0" y="1485000"/>
                </a:cubicBezTo>
                <a:cubicBezTo>
                  <a:pt x="0" y="664857"/>
                  <a:pt x="664857" y="0"/>
                  <a:pt x="1485000" y="0"/>
                </a:cubicBezTo>
                <a:close/>
              </a:path>
            </a:pathLst>
          </a:custGeom>
          <a:noFill/>
          <a:ln>
            <a:noFill/>
          </a:ln>
        </p:spPr>
      </p:pic>
      <p:pic>
        <p:nvPicPr>
          <p:cNvPr id="14" name="图片 13"/>
          <p:cNvPicPr>
            <a:picLocks noChangeAspect="1"/>
          </p:cNvPicPr>
          <p:nvPr/>
        </p:nvPicPr>
        <p:blipFill>
          <a:blip r:embed="rId2">
            <a:alphaModFix amt="100000"/>
          </a:blip>
          <a:srcRect/>
          <a:stretch>
            <a:fillRect/>
          </a:stretch>
        </p:blipFill>
        <p:spPr>
          <a:xfrm>
            <a:off x="7946501" y="678024"/>
            <a:ext cx="1803600" cy="1803600"/>
          </a:xfrm>
          <a:custGeom>
            <a:avLst/>
            <a:gdLst/>
            <a:ahLst/>
            <a:cxnLst/>
            <a:rect l="l" t="t" r="r" b="b"/>
            <a:pathLst>
              <a:path w="1803600" h="1803600">
                <a:moveTo>
                  <a:pt x="901800" y="0"/>
                </a:moveTo>
                <a:cubicBezTo>
                  <a:pt x="1399850" y="0"/>
                  <a:pt x="1803600" y="403750"/>
                  <a:pt x="1803600" y="901800"/>
                </a:cubicBezTo>
                <a:cubicBezTo>
                  <a:pt x="1803600" y="1399850"/>
                  <a:pt x="1399850" y="1803600"/>
                  <a:pt x="901800" y="1803600"/>
                </a:cubicBezTo>
                <a:cubicBezTo>
                  <a:pt x="403750" y="1803600"/>
                  <a:pt x="0" y="1399850"/>
                  <a:pt x="0" y="901800"/>
                </a:cubicBezTo>
                <a:cubicBezTo>
                  <a:pt x="0" y="403750"/>
                  <a:pt x="403750" y="0"/>
                  <a:pt x="901800" y="0"/>
                </a:cubicBezTo>
                <a:close/>
              </a:path>
            </a:pathLst>
          </a:custGeom>
          <a:noFill/>
          <a:ln>
            <a:noFill/>
          </a:ln>
        </p:spPr>
      </p:pic>
      <p:pic>
        <p:nvPicPr>
          <p:cNvPr id="15" name="图片 14"/>
          <p:cNvPicPr>
            <a:picLocks noChangeAspect="1"/>
          </p:cNvPicPr>
          <p:nvPr/>
        </p:nvPicPr>
        <p:blipFill>
          <a:blip r:embed="rId3">
            <a:alphaModFix amt="100000"/>
          </a:blip>
          <a:srcRect/>
          <a:stretch>
            <a:fillRect/>
          </a:stretch>
        </p:blipFill>
        <p:spPr>
          <a:xfrm>
            <a:off x="7300761" y="4586907"/>
            <a:ext cx="1278000" cy="1278000"/>
          </a:xfrm>
          <a:custGeom>
            <a:avLst/>
            <a:gdLst/>
            <a:ahLst/>
            <a:cxnLst/>
            <a:rect l="l" t="t" r="r" b="b"/>
            <a:pathLst>
              <a:path w="1278000" h="1278000">
                <a:moveTo>
                  <a:pt x="639000" y="0"/>
                </a:moveTo>
                <a:cubicBezTo>
                  <a:pt x="991910" y="0"/>
                  <a:pt x="1278000" y="286090"/>
                  <a:pt x="1278000" y="639000"/>
                </a:cubicBezTo>
                <a:cubicBezTo>
                  <a:pt x="1278000" y="991910"/>
                  <a:pt x="991910" y="1278000"/>
                  <a:pt x="639000" y="1278000"/>
                </a:cubicBezTo>
                <a:cubicBezTo>
                  <a:pt x="286090" y="1278000"/>
                  <a:pt x="0" y="991910"/>
                  <a:pt x="0" y="639000"/>
                </a:cubicBezTo>
                <a:cubicBezTo>
                  <a:pt x="0" y="286090"/>
                  <a:pt x="286090" y="0"/>
                  <a:pt x="639000" y="0"/>
                </a:cubicBezTo>
                <a:close/>
              </a:path>
            </a:pathLst>
          </a:custGeom>
          <a:noFill/>
          <a:ln>
            <a:noFill/>
          </a:ln>
        </p:spPr>
      </p:pic>
      <p:sp>
        <p:nvSpPr>
          <p:cNvPr id="16" name="标题 1"/>
          <p:cNvSpPr txBox="1"/>
          <p:nvPr/>
        </p:nvSpPr>
        <p:spPr>
          <a:xfrm>
            <a:off x="660400" y="1995170"/>
            <a:ext cx="5689600" cy="169926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币圈震荡剧烈，BTC一周内涨跌幅超过20%，散户在K线图前焦虑煎熬。但我们的投资者却能从容应对，因为有黑石私募团队保驾护航。</a:t>
            </a:r>
            <a:endParaRPr kumimoji="1" lang="zh-CN" altLang="en-US" sz="2000"/>
          </a:p>
        </p:txBody>
      </p:sp>
      <p:sp>
        <p:nvSpPr>
          <p:cNvPr id="17" name="标题 1"/>
          <p:cNvSpPr txBox="1"/>
          <p:nvPr/>
        </p:nvSpPr>
        <p:spPr>
          <a:xfrm>
            <a:off x="660400" y="4040505"/>
            <a:ext cx="5689600" cy="231775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在今年3月的BTC波动行情中，黑石私募团队通过量化对冲策略，在十倍杠杆项目中一周斩获10亿美金利润。投资者只需按合同拿走固定收益，无需研究K线、半夜盯盘，更不用担心爆仓风险，如同头等舱乘客安心享受飞行。</a:t>
            </a:r>
            <a:endParaRPr kumimoji="1" lang="zh-CN" altLang="en-US" sz="2000"/>
          </a:p>
        </p:txBody>
      </p:sp>
      <p:sp>
        <p:nvSpPr>
          <p:cNvPr id="18"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量化对冲，无惧波动</a:t>
            </a:r>
            <a:endParaRPr kumimoji="1" lang="zh-CN" altLang="en-US"/>
          </a:p>
        </p:txBody>
      </p:sp>
      <p:sp>
        <p:nvSpPr>
          <p:cNvPr id="19"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6494578"/>
            <a:ext cx="12192000" cy="363422"/>
          </a:xfrm>
          <a:prstGeom prst="rect">
            <a:avLst/>
          </a:prstGeom>
          <a:gradFill>
            <a:gsLst>
              <a:gs pos="29000">
                <a:schemeClr val="accent1">
                  <a:alpha val="67000"/>
                </a:schemeClr>
              </a:gs>
              <a:gs pos="100000">
                <a:schemeClr val="accent2"/>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55549" y="1740658"/>
            <a:ext cx="5311497" cy="4156050"/>
          </a:xfrm>
          <a:prstGeom prst="roundRect">
            <a:avLst>
              <a:gd name="adj" fmla="val 8712"/>
            </a:avLst>
          </a:prstGeom>
          <a:solidFill>
            <a:schemeClr val="bg1"/>
          </a:solidFill>
          <a:ln w="12700" cap="sq">
            <a:solidFill>
              <a:schemeClr val="accent1">
                <a:lumMod val="40000"/>
                <a:lumOff val="60000"/>
              </a:schemeClr>
            </a:solidFill>
            <a:miter/>
          </a:ln>
          <a:effectLst/>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2987447" y="1382906"/>
            <a:ext cx="647700" cy="647700"/>
          </a:xfrm>
          <a:prstGeom prst="ellipse">
            <a:avLst/>
          </a:prstGeom>
          <a:solidFill>
            <a:schemeClr val="bg1"/>
          </a:solidFill>
          <a:ln w="12700" cap="sq">
            <a:solidFill>
              <a:schemeClr val="accent1"/>
            </a:solidFill>
            <a:miter/>
          </a:ln>
          <a:effectLst/>
        </p:spPr>
        <p:txBody>
          <a:bodyPr vert="horz" wrap="square" lIns="91440" tIns="45720" rIns="91440" bIns="45720" rtlCol="0" anchor="ctr"/>
          <a:lstStyle/>
          <a:p>
            <a:pPr algn="ctr">
              <a:lnSpc>
                <a:spcPct val="100000"/>
              </a:lnSpc>
            </a:pPr>
            <a:endParaRPr kumimoji="1" lang="zh-CN" altLang="en-US"/>
          </a:p>
        </p:txBody>
      </p:sp>
      <p:sp>
        <p:nvSpPr>
          <p:cNvPr id="6" name="标题 1"/>
          <p:cNvSpPr txBox="1"/>
          <p:nvPr/>
        </p:nvSpPr>
        <p:spPr>
          <a:xfrm>
            <a:off x="6207403" y="1740658"/>
            <a:ext cx="5311497" cy="4156050"/>
          </a:xfrm>
          <a:prstGeom prst="roundRect">
            <a:avLst>
              <a:gd name="adj" fmla="val 8712"/>
            </a:avLst>
          </a:prstGeom>
          <a:solidFill>
            <a:schemeClr val="bg1"/>
          </a:solidFill>
          <a:ln w="12700" cap="sq">
            <a:solidFill>
              <a:schemeClr val="accent1">
                <a:lumMod val="40000"/>
                <a:lumOff val="60000"/>
              </a:schemeClr>
            </a:solidFill>
            <a:miter/>
          </a:ln>
          <a:effectLst/>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a:off x="8539301" y="1382906"/>
            <a:ext cx="647700" cy="647700"/>
          </a:xfrm>
          <a:prstGeom prst="ellipse">
            <a:avLst/>
          </a:prstGeom>
          <a:solidFill>
            <a:schemeClr val="bg1"/>
          </a:solidFill>
          <a:ln w="12700" cap="sq">
            <a:solidFill>
              <a:schemeClr val="accent1"/>
            </a:solidFill>
            <a:miter/>
          </a:ln>
          <a:effectLst/>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a:off x="805001" y="2140023"/>
            <a:ext cx="5012592" cy="366290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黑石私募团队的基金经理平均从业经验15年，年薪超千万美金，他们或是黑石私募高管，或是参与过2008年金融危机市场修复的资深专家，对宏观经济的敏感度堪比央行智库。</a:t>
            </a:r>
            <a:endParaRPr kumimoji="1" lang="zh-CN" altLang="en-US" sz="2000"/>
          </a:p>
        </p:txBody>
      </p:sp>
      <p:sp>
        <p:nvSpPr>
          <p:cNvPr id="9" name="标题 1"/>
          <p:cNvSpPr txBox="1"/>
          <p:nvPr/>
        </p:nvSpPr>
        <p:spPr>
          <a:xfrm>
            <a:off x="6356855" y="2140023"/>
            <a:ext cx="5012592" cy="366290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盟会的强大之处在于，能让这些华尔街精英成为我们财富路上的“专属司机”，凭借他们的专业能力和丰富经验，引领我们驶向财富新高度。</a:t>
            </a:r>
            <a:endParaRPr kumimoji="1" lang="zh-CN" altLang="en-US" sz="2000"/>
          </a:p>
        </p:txBody>
      </p:sp>
      <p:sp>
        <p:nvSpPr>
          <p:cNvPr id="10" name="标题 1"/>
          <p:cNvSpPr txBox="1"/>
          <p:nvPr/>
        </p:nvSpPr>
        <p:spPr>
          <a:xfrm>
            <a:off x="2885301" y="1354014"/>
            <a:ext cx="851993" cy="629700"/>
          </a:xfrm>
          <a:prstGeom prst="rect">
            <a:avLst/>
          </a:prstGeom>
          <a:noFill/>
          <a:ln>
            <a:noFill/>
          </a:ln>
        </p:spPr>
        <p:txBody>
          <a:bodyPr vert="horz" wrap="square" lIns="0" tIns="0" rIns="0" bIns="0" rtlCol="0" anchor="ctr"/>
          <a:lstStyle/>
          <a:p>
            <a:pPr algn="ctr">
              <a:lnSpc>
                <a:spcPct val="130000"/>
              </a:lnSpc>
            </a:pPr>
            <a:r>
              <a:rPr kumimoji="1" lang="en-US" altLang="zh-CN" sz="2800">
                <a:ln w="12700">
                  <a:noFill/>
                </a:ln>
                <a:solidFill>
                  <a:srgbClr val="0077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11" name="标题 1"/>
          <p:cNvSpPr txBox="1"/>
          <p:nvPr/>
        </p:nvSpPr>
        <p:spPr>
          <a:xfrm>
            <a:off x="8437155" y="1353037"/>
            <a:ext cx="851993" cy="629700"/>
          </a:xfrm>
          <a:prstGeom prst="rect">
            <a:avLst/>
          </a:prstGeom>
          <a:noFill/>
          <a:ln>
            <a:noFill/>
          </a:ln>
        </p:spPr>
        <p:txBody>
          <a:bodyPr vert="horz" wrap="square" lIns="0" tIns="0" rIns="0" bIns="0" rtlCol="0" anchor="ctr"/>
          <a:lstStyle/>
          <a:p>
            <a:pPr algn="ctr">
              <a:lnSpc>
                <a:spcPct val="130000"/>
              </a:lnSpc>
            </a:pPr>
            <a:r>
              <a:rPr kumimoji="1" lang="en-US" altLang="zh-CN" sz="2800">
                <a:ln w="12700">
                  <a:noFill/>
                </a:ln>
                <a:solidFill>
                  <a:srgbClr val="0077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12"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精英团队，财富领航</a:t>
            </a:r>
            <a:endParaRPr kumimoji="1" lang="zh-CN" altLang="en-US"/>
          </a:p>
        </p:txBody>
      </p:sp>
      <p:sp>
        <p:nvSpPr>
          <p:cNvPr id="13"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05</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财富见证，实力证明</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2590492"/>
            <a:ext cx="7569843" cy="2110476"/>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60400" y="1758773"/>
            <a:ext cx="10858500" cy="3599727"/>
          </a:xfrm>
          <a:prstGeom prst="rect">
            <a:avLst/>
          </a:prstGeom>
          <a:solidFill>
            <a:schemeClr val="bg1"/>
          </a:solidFill>
          <a:ln w="12700" cap="sq">
            <a:noFill/>
            <a:miter/>
          </a:ln>
          <a:effectLst>
            <a:outerShdw blurRad="254000" algn="tl" rotWithShape="0">
              <a:schemeClr val="accent1">
                <a:lumMod val="75000"/>
                <a:alpha val="20000"/>
              </a:schemeClr>
            </a:outerShdw>
          </a:effectLst>
        </p:spPr>
        <p:txBody>
          <a:bodyPr vert="horz" wrap="square" lIns="91440" tIns="45720" rIns="91440" bIns="45720" rtlCol="0" anchor="ctr"/>
          <a:lstStyle/>
          <a:p>
            <a:pPr algn="ctr">
              <a:lnSpc>
                <a:spcPct val="110000"/>
              </a:lnSpc>
            </a:pPr>
            <a:endParaRPr kumimoji="1" lang="zh-CN" altLang="en-US"/>
          </a:p>
        </p:txBody>
      </p:sp>
      <p:pic>
        <p:nvPicPr>
          <p:cNvPr id="5" name="图片 4"/>
          <p:cNvPicPr>
            <a:picLocks noChangeAspect="1"/>
          </p:cNvPicPr>
          <p:nvPr/>
        </p:nvPicPr>
        <p:blipFill>
          <a:blip r:embed="rId1">
            <a:alphaModFix amt="100000"/>
          </a:blip>
          <a:srcRect t="35808" b="35808"/>
          <a:stretch>
            <a:fillRect/>
          </a:stretch>
        </p:blipFill>
        <p:spPr>
          <a:xfrm>
            <a:off x="6148070" y="4565015"/>
            <a:ext cx="6059170" cy="2292985"/>
          </a:xfrm>
          <a:custGeom>
            <a:avLst/>
            <a:gdLst/>
            <a:ahLst/>
            <a:cxnLst/>
            <a:rect l="l" t="t" r="r" b="b"/>
            <a:pathLst>
              <a:path w="6808358" h="2576557">
                <a:moveTo>
                  <a:pt x="0" y="0"/>
                </a:moveTo>
                <a:lnTo>
                  <a:pt x="6808358" y="0"/>
                </a:lnTo>
                <a:lnTo>
                  <a:pt x="6808358" y="2576557"/>
                </a:lnTo>
                <a:lnTo>
                  <a:pt x="0" y="2576557"/>
                </a:lnTo>
                <a:close/>
              </a:path>
            </a:pathLst>
          </a:custGeom>
          <a:noFill/>
          <a:ln>
            <a:noFill/>
          </a:ln>
        </p:spPr>
      </p:pic>
      <p:sp>
        <p:nvSpPr>
          <p:cNvPr id="6" name="标题 1"/>
          <p:cNvSpPr txBox="1"/>
          <p:nvPr/>
        </p:nvSpPr>
        <p:spPr>
          <a:xfrm>
            <a:off x="1046651" y="4911586"/>
            <a:ext cx="141768" cy="141768"/>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250503" y="4911586"/>
            <a:ext cx="141768" cy="141768"/>
          </a:xfrm>
          <a:prstGeom prst="ellipse">
            <a:avLst/>
          </a:prstGeom>
          <a:solidFill>
            <a:schemeClr val="bg1">
              <a:lumMod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454355" y="4911586"/>
            <a:ext cx="141768" cy="141768"/>
          </a:xfrm>
          <a:prstGeom prst="ellipse">
            <a:avLst/>
          </a:prstGeom>
          <a:solidFill>
            <a:schemeClr val="bg1">
              <a:lumMod val="8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271754" y="2062168"/>
            <a:ext cx="4536000" cy="360000"/>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0077FF">
                    <a:alpha val="100000"/>
                  </a:srgbClr>
                </a:solidFill>
                <a:latin typeface="Source Han Sans CN Normal" panose="020B0400000000000000"/>
                <a:ea typeface="Source Han Sans CN Normal" panose="020B0400000000000000"/>
                <a:cs typeface="Source Han Sans CN Normal" panose="020B0400000000000000"/>
              </a:rPr>
              <a:t>PART 01</a:t>
            </a:r>
            <a:endParaRPr kumimoji="1" lang="zh-CN" altLang="en-US"/>
          </a:p>
        </p:txBody>
      </p:sp>
      <p:sp>
        <p:nvSpPr>
          <p:cNvPr id="10" name="标题 1"/>
          <p:cNvSpPr txBox="1"/>
          <p:nvPr/>
        </p:nvSpPr>
        <p:spPr>
          <a:xfrm>
            <a:off x="1271754" y="2512612"/>
            <a:ext cx="4536000" cy="1600737"/>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群里家人分享提车照片，表达对盟会的感谢。从最初的怀疑到如今收获财富，这样的例子不在少数。</a:t>
            </a:r>
            <a:endParaRPr kumimoji="1" lang="zh-CN" altLang="en-US" sz="2000"/>
          </a:p>
        </p:txBody>
      </p:sp>
      <p:sp>
        <p:nvSpPr>
          <p:cNvPr id="11" name="标题 1"/>
          <p:cNvSpPr txBox="1"/>
          <p:nvPr/>
        </p:nvSpPr>
        <p:spPr>
          <a:xfrm>
            <a:off x="6371546" y="2062168"/>
            <a:ext cx="4536000" cy="360000"/>
          </a:xfrm>
          <a:prstGeom prst="rect">
            <a:avLst/>
          </a:prstGeom>
          <a:noFill/>
          <a:ln>
            <a:noFill/>
          </a:ln>
        </p:spPr>
        <p:txBody>
          <a:bodyPr vert="horz" wrap="square" lIns="0" tIns="0" rIns="0" bIns="0" rtlCol="0" anchor="ctr"/>
          <a:lstStyle/>
          <a:p>
            <a:pPr algn="l">
              <a:lnSpc>
                <a:spcPct val="120000"/>
              </a:lnSpc>
            </a:pPr>
            <a:r>
              <a:rPr kumimoji="1" lang="en-US" altLang="zh-CN" sz="2000">
                <a:ln w="12700">
                  <a:noFill/>
                </a:ln>
                <a:solidFill>
                  <a:srgbClr val="0077FF">
                    <a:alpha val="100000"/>
                  </a:srgbClr>
                </a:solidFill>
                <a:latin typeface="Source Han Sans CN Normal" panose="020B0400000000000000"/>
                <a:ea typeface="Source Han Sans CN Normal" panose="020B0400000000000000"/>
                <a:cs typeface="Source Han Sans CN Normal" panose="020B0400000000000000"/>
              </a:rPr>
              <a:t>PART 02</a:t>
            </a:r>
            <a:endParaRPr kumimoji="1" lang="zh-CN" altLang="en-US"/>
          </a:p>
        </p:txBody>
      </p:sp>
      <p:sp>
        <p:nvSpPr>
          <p:cNvPr id="12" name="标题 1"/>
          <p:cNvSpPr txBox="1"/>
          <p:nvPr/>
        </p:nvSpPr>
        <p:spPr>
          <a:xfrm>
            <a:off x="6371590" y="2512695"/>
            <a:ext cx="4775835" cy="2051685"/>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2021年跟着盟会投资的家人，资产翻了10倍；2024年跟着盟会投资加密市场的，资产也有5倍以上的增长。这些实实在在的成果，是盟会实力的有力见证。</a:t>
            </a:r>
            <a:endParaRPr kumimoji="1" lang="zh-CN" altLang="en-US" sz="2000"/>
          </a:p>
        </p:txBody>
      </p:sp>
      <p:sp>
        <p:nvSpPr>
          <p:cNvPr id="13"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盟会投资成果展示</a:t>
            </a:r>
            <a:endParaRPr kumimoji="1" lang="zh-CN" altLang="en-US"/>
          </a:p>
        </p:txBody>
      </p:sp>
      <p:sp>
        <p:nvSpPr>
          <p:cNvPr id="14"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60400" y="2120945"/>
            <a:ext cx="3022512" cy="3022510"/>
          </a:xfrm>
          <a:prstGeom prst="donut">
            <a:avLst>
              <a:gd name="adj" fmla="val 8832"/>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4963805" y="1063045"/>
            <a:ext cx="1367404" cy="831252"/>
          </a:xfrm>
          <a:prstGeom prst="rect">
            <a:avLst/>
          </a:prstGeom>
          <a:noFill/>
          <a:ln>
            <a:noFill/>
          </a:ln>
        </p:spPr>
        <p:txBody>
          <a:bodyPr vert="horz" wrap="square" lIns="0" tIns="0" rIns="0" bIns="0" rtlCol="0" anchor="ctr"/>
          <a:lstStyle/>
          <a:p>
            <a:pPr algn="l">
              <a:lnSpc>
                <a:spcPct val="110000"/>
              </a:lnSpc>
            </a:pPr>
            <a:r>
              <a:rPr kumimoji="1" lang="en-US" altLang="zh-CN" sz="6600">
                <a:ln w="12700">
                  <a:noFill/>
                </a:ln>
                <a:solidFill>
                  <a:srgbClr val="F2F2F2">
                    <a:alpha val="100000"/>
                  </a:srgbClr>
                </a:solidFill>
                <a:latin typeface="Source Han Sans CN Normal" panose="020B0400000000000000"/>
                <a:ea typeface="Source Han Sans CN Normal" panose="020B0400000000000000"/>
                <a:cs typeface="Source Han Sans CN Normal" panose="020B0400000000000000"/>
              </a:rPr>
              <a:t>01</a:t>
            </a:r>
            <a:endParaRPr kumimoji="1" lang="zh-CN" altLang="en-US"/>
          </a:p>
        </p:txBody>
      </p:sp>
      <p:sp>
        <p:nvSpPr>
          <p:cNvPr id="5" name="标题 1"/>
          <p:cNvSpPr txBox="1"/>
          <p:nvPr/>
        </p:nvSpPr>
        <p:spPr>
          <a:xfrm>
            <a:off x="5048895" y="3573017"/>
            <a:ext cx="1367404" cy="831252"/>
          </a:xfrm>
          <a:prstGeom prst="rect">
            <a:avLst/>
          </a:prstGeom>
          <a:noFill/>
          <a:ln>
            <a:noFill/>
          </a:ln>
        </p:spPr>
        <p:txBody>
          <a:bodyPr vert="horz" wrap="square" lIns="0" tIns="0" rIns="0" bIns="0" rtlCol="0" anchor="ctr"/>
          <a:lstStyle/>
          <a:p>
            <a:pPr algn="l">
              <a:lnSpc>
                <a:spcPct val="110000"/>
              </a:lnSpc>
            </a:pPr>
            <a:r>
              <a:rPr kumimoji="1" lang="en-US" altLang="zh-CN" sz="6600">
                <a:ln w="12700">
                  <a:noFill/>
                </a:ln>
                <a:solidFill>
                  <a:srgbClr val="F2F2F2">
                    <a:alpha val="100000"/>
                  </a:srgbClr>
                </a:solidFill>
                <a:latin typeface="Source Han Sans CN Normal" panose="020B0400000000000000"/>
                <a:ea typeface="Source Han Sans CN Normal" panose="020B0400000000000000"/>
                <a:cs typeface="Source Han Sans CN Normal" panose="020B0400000000000000"/>
              </a:rPr>
              <a:t>02</a:t>
            </a:r>
            <a:endParaRPr kumimoji="1" lang="zh-CN" altLang="en-US"/>
          </a:p>
        </p:txBody>
      </p:sp>
      <p:pic>
        <p:nvPicPr>
          <p:cNvPr id="6" name="图片 5"/>
          <p:cNvPicPr>
            <a:picLocks noChangeAspect="1"/>
          </p:cNvPicPr>
          <p:nvPr/>
        </p:nvPicPr>
        <p:blipFill>
          <a:blip r:embed="rId1">
            <a:alphaModFix amt="100000"/>
          </a:blip>
          <a:srcRect l="16687" r="16687"/>
          <a:stretch>
            <a:fillRect/>
          </a:stretch>
        </p:blipFill>
        <p:spPr>
          <a:xfrm>
            <a:off x="1571429" y="2120945"/>
            <a:ext cx="3022512" cy="3022510"/>
          </a:xfrm>
          <a:custGeom>
            <a:avLst/>
            <a:gdLst/>
            <a:ahLst/>
            <a:cxnLst/>
            <a:rect l="l" t="t" r="r" b="b"/>
            <a:pathLst>
              <a:path w="3022512" h="3022510">
                <a:moveTo>
                  <a:pt x="1511256" y="0"/>
                </a:moveTo>
                <a:cubicBezTo>
                  <a:pt x="2345900" y="0"/>
                  <a:pt x="3022512" y="676612"/>
                  <a:pt x="3022512" y="1511255"/>
                </a:cubicBezTo>
                <a:cubicBezTo>
                  <a:pt x="3022512" y="2345898"/>
                  <a:pt x="2345900" y="3022510"/>
                  <a:pt x="1511256" y="3022510"/>
                </a:cubicBezTo>
                <a:cubicBezTo>
                  <a:pt x="676612" y="3022510"/>
                  <a:pt x="0" y="2345898"/>
                  <a:pt x="0" y="1511255"/>
                </a:cubicBezTo>
                <a:cubicBezTo>
                  <a:pt x="0" y="676612"/>
                  <a:pt x="676612" y="0"/>
                  <a:pt x="1511256" y="0"/>
                </a:cubicBezTo>
                <a:close/>
              </a:path>
            </a:pathLst>
          </a:custGeom>
          <a:noFill/>
          <a:ln>
            <a:noFill/>
          </a:ln>
        </p:spPr>
      </p:pic>
      <p:sp>
        <p:nvSpPr>
          <p:cNvPr id="7" name="标题 1"/>
          <p:cNvSpPr txBox="1"/>
          <p:nvPr/>
        </p:nvSpPr>
        <p:spPr>
          <a:xfrm>
            <a:off x="5041144" y="1821180"/>
            <a:ext cx="6477756" cy="1740717"/>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盟会与黑石的合作，是盟会高层往返纽约8次考察、研讨，与黑石亚太区总裁面谈12小时的成果，这样的资源对接能力在整个财富管理行业都极为罕见。</a:t>
            </a:r>
            <a:endParaRPr kumimoji="1" lang="zh-CN" altLang="en-US" sz="2000"/>
          </a:p>
        </p:txBody>
      </p:sp>
      <p:sp>
        <p:nvSpPr>
          <p:cNvPr id="8" name="标题 1"/>
          <p:cNvSpPr txBox="1"/>
          <p:nvPr/>
        </p:nvSpPr>
        <p:spPr>
          <a:xfrm>
            <a:off x="5041144" y="4404177"/>
            <a:ext cx="6477756" cy="1740717"/>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盟会凭借强大的资源整合能力，为成员搭建起财富增长的优质平台，让我们有机会参与到更广阔、更优质的投资项目中。</a:t>
            </a:r>
            <a:endParaRPr kumimoji="1" lang="zh-CN" altLang="en-US" sz="2000"/>
          </a:p>
        </p:txBody>
      </p:sp>
      <p:sp>
        <p:nvSpPr>
          <p:cNvPr id="9"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盟会资源整合能力</a:t>
            </a:r>
            <a:endParaRPr kumimoji="1" lang="zh-CN" altLang="en-US"/>
          </a:p>
        </p:txBody>
      </p:sp>
      <p:sp>
        <p:nvSpPr>
          <p:cNvPr id="10"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06</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盟会私募，开启新篇</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148579" y="2354579"/>
            <a:ext cx="786765" cy="569595"/>
          </a:xfrm>
          <a:prstGeom prst="roundRect">
            <a:avLst>
              <a:gd name="adj" fmla="val 15495"/>
            </a:avLst>
          </a:prstGeom>
          <a:gradFill>
            <a:gsLst>
              <a:gs pos="0">
                <a:schemeClr val="accent3">
                  <a:lumMod val="40000"/>
                  <a:lumOff val="60000"/>
                  <a:alpha val="100000"/>
                </a:schemeClr>
              </a:gs>
              <a:gs pos="100000">
                <a:schemeClr val="accent3">
                  <a:alpha val="100000"/>
                </a:schemeClr>
              </a:gs>
            </a:gsLst>
            <a:lin ang="6600000" scaled="0"/>
          </a:gradFill>
          <a:ln cap="sq">
            <a:noFill/>
          </a:ln>
          <a:effectLst>
            <a:outerShdw blurRad="508000" dist="431800" dir="21540000" sx="54000" sy="54000" algn="bl" rotWithShape="0">
              <a:srgbClr val="000000">
                <a:alpha val="40000"/>
              </a:srgbClr>
            </a:outerShdw>
          </a:effectLst>
        </p:spPr>
        <p:txBody>
          <a:bodyPr vert="horz" wrap="square" lIns="91440" tIns="45720" rIns="91440" bIns="45720" rtlCol="0" anchor="t"/>
          <a:lstStyle/>
          <a:p>
            <a:pPr algn="l">
              <a:lnSpc>
                <a:spcPct val="110000"/>
              </a:lnSpc>
            </a:pPr>
            <a:endParaRPr kumimoji="1" lang="zh-CN" altLang="en-US"/>
          </a:p>
        </p:txBody>
      </p:sp>
      <p:sp>
        <p:nvSpPr>
          <p:cNvPr id="4" name="标题 1"/>
          <p:cNvSpPr txBox="1"/>
          <p:nvPr/>
        </p:nvSpPr>
        <p:spPr>
          <a:xfrm>
            <a:off x="9751059" y="2354579"/>
            <a:ext cx="786765" cy="569595"/>
          </a:xfrm>
          <a:prstGeom prst="roundRect">
            <a:avLst>
              <a:gd name="adj" fmla="val 15495"/>
            </a:avLst>
          </a:prstGeom>
          <a:gradFill>
            <a:gsLst>
              <a:gs pos="0">
                <a:schemeClr val="accent3">
                  <a:lumMod val="40000"/>
                  <a:lumOff val="60000"/>
                  <a:alpha val="100000"/>
                </a:schemeClr>
              </a:gs>
              <a:gs pos="100000">
                <a:schemeClr val="accent3">
                  <a:alpha val="100000"/>
                </a:schemeClr>
              </a:gs>
            </a:gsLst>
            <a:lin ang="6600000" scaled="0"/>
          </a:gradFill>
          <a:ln cap="sq">
            <a:noFill/>
          </a:ln>
          <a:effectLst>
            <a:outerShdw blurRad="508000" dist="431800" dir="21540000" sx="54000" sy="54000" algn="bl" rotWithShape="0">
              <a:srgbClr val="000000">
                <a:alpha val="40000"/>
              </a:srgbClr>
            </a:outerShdw>
          </a:effectLst>
        </p:spPr>
        <p:txBody>
          <a:bodyPr vert="horz" wrap="square" lIns="91440" tIns="45720" rIns="91440" bIns="45720" rtlCol="0" anchor="t"/>
          <a:lstStyle/>
          <a:p>
            <a:pPr algn="l">
              <a:lnSpc>
                <a:spcPct val="110000"/>
              </a:lnSpc>
            </a:pPr>
            <a:endParaRPr kumimoji="1" lang="zh-CN" altLang="en-US"/>
          </a:p>
        </p:txBody>
      </p:sp>
      <p:sp>
        <p:nvSpPr>
          <p:cNvPr id="5" name="标题 1"/>
          <p:cNvSpPr txBox="1"/>
          <p:nvPr/>
        </p:nvSpPr>
        <p:spPr>
          <a:xfrm>
            <a:off x="1742440" y="2065020"/>
            <a:ext cx="3543300" cy="3265170"/>
          </a:xfrm>
          <a:prstGeom prst="roundRect">
            <a:avLst>
              <a:gd name="adj" fmla="val 6923"/>
            </a:avLst>
          </a:prstGeom>
          <a:gradFill>
            <a:gsLst>
              <a:gs pos="0">
                <a:schemeClr val="accent1">
                  <a:lumMod val="40000"/>
                  <a:lumOff val="60000"/>
                  <a:alpha val="100000"/>
                </a:schemeClr>
              </a:gs>
              <a:gs pos="100000">
                <a:schemeClr val="accent3">
                  <a:alpha val="100000"/>
                </a:schemeClr>
              </a:gs>
            </a:gsLst>
            <a:lin ang="6600000" scaled="0"/>
          </a:gradFill>
          <a:ln cap="sq">
            <a:noFill/>
          </a:ln>
          <a:effectLst>
            <a:outerShdw blurRad="508000" dist="431800" dir="21540000" sx="54000" sy="54000" algn="bl" rotWithShape="0">
              <a:srgbClr val="000000">
                <a:alpha val="40000"/>
              </a:srgbClr>
            </a:outerShdw>
          </a:effectLst>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6390640" y="2065020"/>
            <a:ext cx="3505200" cy="3265170"/>
          </a:xfrm>
          <a:prstGeom prst="roundRect">
            <a:avLst>
              <a:gd name="adj" fmla="val 6923"/>
            </a:avLst>
          </a:prstGeom>
          <a:gradFill>
            <a:gsLst>
              <a:gs pos="0">
                <a:schemeClr val="accent1">
                  <a:lumMod val="40000"/>
                  <a:lumOff val="60000"/>
                  <a:alpha val="100000"/>
                </a:schemeClr>
              </a:gs>
              <a:gs pos="100000">
                <a:schemeClr val="accent3">
                  <a:alpha val="100000"/>
                </a:schemeClr>
              </a:gs>
            </a:gsLst>
            <a:lin ang="6600000" scaled="0"/>
          </a:gradFill>
          <a:ln cap="sq">
            <a:noFill/>
          </a:ln>
          <a:effectLst>
            <a:outerShdw blurRad="508000" dist="431800" dir="21540000" sx="54000" sy="54000" algn="bl" rotWithShape="0">
              <a:srgbClr val="000000">
                <a:alpha val="40000"/>
              </a:srgbClr>
            </a:outerShdw>
          </a:effectLst>
        </p:spPr>
        <p:txBody>
          <a:bodyPr vert="horz" wrap="square" lIns="91440" tIns="45720" rIns="91440" bIns="45720" rtlCol="0" anchor="t"/>
          <a:lstStyle/>
          <a:p>
            <a:pPr algn="l">
              <a:lnSpc>
                <a:spcPct val="110000"/>
              </a:lnSpc>
            </a:pPr>
            <a:endParaRPr kumimoji="1" lang="zh-CN" altLang="en-US"/>
          </a:p>
        </p:txBody>
      </p:sp>
      <p:sp>
        <p:nvSpPr>
          <p:cNvPr id="7" name="标题 1"/>
          <p:cNvSpPr txBox="1"/>
          <p:nvPr/>
        </p:nvSpPr>
        <p:spPr>
          <a:xfrm>
            <a:off x="1968500" y="2779395"/>
            <a:ext cx="3101975" cy="255143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FFFFFF">
                    <a:alpha val="100000"/>
                  </a:srgbClr>
                </a:solidFill>
                <a:latin typeface="Source Han Sans CN Normal" panose="020B0400000000000000"/>
                <a:ea typeface="Source Han Sans CN Normal" panose="020B0400000000000000"/>
                <a:cs typeface="Source Han Sans CN Normal" panose="020B0400000000000000"/>
              </a:rPr>
              <a:t>盟会即将成立自己的私募机构，这是19年积淀的重要里程碑，标志着从资源整合者升级为资本家，拥有更丰富的投资渠道。</a:t>
            </a:r>
            <a:endParaRPr kumimoji="1" lang="zh-CN" altLang="en-US" sz="2000"/>
          </a:p>
        </p:txBody>
      </p:sp>
      <p:sp>
        <p:nvSpPr>
          <p:cNvPr id="8" name="标题 1"/>
          <p:cNvSpPr txBox="1"/>
          <p:nvPr/>
        </p:nvSpPr>
        <p:spPr>
          <a:xfrm>
            <a:off x="6599555" y="2872740"/>
            <a:ext cx="3086735" cy="2364105"/>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FFFFFF">
                    <a:alpha val="100000"/>
                  </a:srgbClr>
                </a:solidFill>
                <a:latin typeface="Source Han Sans CN Normal" panose="020B0400000000000000"/>
                <a:ea typeface="Source Han Sans CN Normal" panose="020B0400000000000000"/>
                <a:cs typeface="Source Han Sans CN Normal" panose="020B0400000000000000"/>
              </a:rPr>
              <a:t>我们可以参与盟会的定向投资项目，布局新兴市场的超级IPO标的，涉足新能源私募股权等热门领域，开启财富增长的新篇章。</a:t>
            </a:r>
            <a:endParaRPr kumimoji="1" lang="zh-CN" altLang="en-US" sz="2000"/>
          </a:p>
        </p:txBody>
      </p:sp>
      <p:sp>
        <p:nvSpPr>
          <p:cNvPr id="9" name="标题 1"/>
          <p:cNvSpPr txBox="1"/>
          <p:nvPr/>
        </p:nvSpPr>
        <p:spPr>
          <a:xfrm>
            <a:off x="6616700" y="2365397"/>
            <a:ext cx="434992" cy="420958"/>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bg1"/>
          </a:solidFill>
          <a:ln cap="sq">
            <a:noFill/>
          </a:ln>
          <a:effectLst>
            <a:outerShdw blurRad="508000" dist="431800" dir="21540000" sx="54000" sy="54000" algn="bl" rotWithShape="0">
              <a:srgbClr val="000000">
                <a:alpha val="40000"/>
              </a:srgbClr>
            </a:outerShdw>
          </a:effectLst>
        </p:spPr>
        <p:txBody>
          <a:bodyPr vert="horz" wrap="square" lIns="91440" tIns="45720" rIns="91440" bIns="45720" rtlCol="0" anchor="t"/>
          <a:lstStyle/>
          <a:p>
            <a:pPr algn="l">
              <a:lnSpc>
                <a:spcPct val="110000"/>
              </a:lnSpc>
            </a:pPr>
            <a:endParaRPr kumimoji="1" lang="zh-CN" altLang="en-US"/>
          </a:p>
        </p:txBody>
      </p:sp>
      <p:sp>
        <p:nvSpPr>
          <p:cNvPr id="10" name="标题 1"/>
          <p:cNvSpPr txBox="1"/>
          <p:nvPr/>
        </p:nvSpPr>
        <p:spPr>
          <a:xfrm>
            <a:off x="1968500" y="2358380"/>
            <a:ext cx="434992" cy="434992"/>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346699" y="2423933"/>
            <a:ext cx="571500" cy="355600"/>
          </a:xfrm>
          <a:prstGeom prst="rect">
            <a:avLst/>
          </a:prstGeom>
          <a:noFill/>
          <a:ln>
            <a:noFill/>
          </a:ln>
        </p:spPr>
        <p:txBody>
          <a:bodyPr vert="horz" wrap="square" lIns="0" tIns="0" rIns="0" bIns="0" rtlCol="0" anchor="t">
            <a:spAutoFit/>
          </a:bodyPr>
          <a:lstStyle/>
          <a:p>
            <a:pPr algn="l">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12" name="标题 1"/>
          <p:cNvSpPr txBox="1"/>
          <p:nvPr/>
        </p:nvSpPr>
        <p:spPr>
          <a:xfrm>
            <a:off x="9941559" y="2423933"/>
            <a:ext cx="571500" cy="355600"/>
          </a:xfrm>
          <a:prstGeom prst="rect">
            <a:avLst/>
          </a:prstGeom>
          <a:noFill/>
          <a:ln>
            <a:noFill/>
          </a:ln>
        </p:spPr>
        <p:txBody>
          <a:bodyPr vert="horz" wrap="square" lIns="0" tIns="0" rIns="0" bIns="0" rtlCol="0" anchor="t">
            <a:spAutoFit/>
          </a:bodyPr>
          <a:lstStyle/>
          <a:p>
            <a:pPr algn="l">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13"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盟会私募机构成立的意义</a:t>
            </a:r>
            <a:endParaRPr kumimoji="1" lang="zh-CN" altLang="en-US"/>
          </a:p>
        </p:txBody>
      </p:sp>
      <p:sp>
        <p:nvSpPr>
          <p:cNvPr id="14"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8549235" y="2505003"/>
            <a:ext cx="2969330" cy="2969329"/>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944592" y="676115"/>
            <a:ext cx="1807418" cy="1807418"/>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7301171" y="4587317"/>
            <a:ext cx="1277181" cy="1277180"/>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7424018" y="2265571"/>
            <a:ext cx="816105" cy="816104"/>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0607749" y="5739778"/>
            <a:ext cx="617842" cy="617842"/>
          </a:xfrm>
          <a:prstGeom prst="ellipse">
            <a:avLst/>
          </a:prstGeom>
          <a:solidFill>
            <a:schemeClr val="accent1"/>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6815398" y="4487957"/>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0965083" y="2274792"/>
            <a:ext cx="355029" cy="355028"/>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066520" y="5410109"/>
            <a:ext cx="318143" cy="318142"/>
          </a:xfrm>
          <a:prstGeom prst="ellipse">
            <a:avLst/>
          </a:prstGeom>
          <a:solidFill>
            <a:schemeClr val="accent2"/>
          </a:solidFill>
          <a:ln w="12700" cap="sq">
            <a:noFill/>
            <a:miter/>
          </a:ln>
          <a:effectLst>
            <a:outerShdw blurRad="50800" dist="38100" dir="5400000" algn="t" rotWithShape="0">
              <a:schemeClr val="accent1">
                <a:lumMod val="7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7687929" y="2514914"/>
            <a:ext cx="288283" cy="312279"/>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10803054" y="5935083"/>
            <a:ext cx="227232" cy="227232"/>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pic>
        <p:nvPicPr>
          <p:cNvPr id="13" name="图片 12"/>
          <p:cNvPicPr>
            <a:picLocks noChangeAspect="1"/>
          </p:cNvPicPr>
          <p:nvPr/>
        </p:nvPicPr>
        <p:blipFill>
          <a:blip r:embed="rId1">
            <a:alphaModFix amt="100000"/>
          </a:blip>
          <a:srcRect l="18750" r="18750"/>
          <a:stretch>
            <a:fillRect/>
          </a:stretch>
        </p:blipFill>
        <p:spPr>
          <a:xfrm>
            <a:off x="8548900" y="2504667"/>
            <a:ext cx="2970000" cy="2970000"/>
          </a:xfrm>
          <a:custGeom>
            <a:avLst/>
            <a:gdLst/>
            <a:ahLst/>
            <a:cxnLst/>
            <a:rect l="l" t="t" r="r" b="b"/>
            <a:pathLst>
              <a:path w="2970000" h="2970000">
                <a:moveTo>
                  <a:pt x="1485000" y="0"/>
                </a:moveTo>
                <a:cubicBezTo>
                  <a:pt x="2305143" y="0"/>
                  <a:pt x="2970000" y="664857"/>
                  <a:pt x="2970000" y="1485000"/>
                </a:cubicBezTo>
                <a:cubicBezTo>
                  <a:pt x="2970000" y="2305143"/>
                  <a:pt x="2305143" y="2970000"/>
                  <a:pt x="1485000" y="2970000"/>
                </a:cubicBezTo>
                <a:cubicBezTo>
                  <a:pt x="664857" y="2970000"/>
                  <a:pt x="0" y="2305143"/>
                  <a:pt x="0" y="1485000"/>
                </a:cubicBezTo>
                <a:cubicBezTo>
                  <a:pt x="0" y="664857"/>
                  <a:pt x="664857" y="0"/>
                  <a:pt x="1485000" y="0"/>
                </a:cubicBezTo>
                <a:close/>
              </a:path>
            </a:pathLst>
          </a:custGeom>
          <a:noFill/>
          <a:ln>
            <a:noFill/>
          </a:ln>
        </p:spPr>
      </p:pic>
      <p:pic>
        <p:nvPicPr>
          <p:cNvPr id="14" name="图片 13"/>
          <p:cNvPicPr>
            <a:picLocks noChangeAspect="1"/>
          </p:cNvPicPr>
          <p:nvPr/>
        </p:nvPicPr>
        <p:blipFill>
          <a:blip r:embed="rId2">
            <a:alphaModFix amt="100000"/>
          </a:blip>
          <a:srcRect l="16688" r="16688"/>
          <a:stretch>
            <a:fillRect/>
          </a:stretch>
        </p:blipFill>
        <p:spPr>
          <a:xfrm>
            <a:off x="7946501" y="678024"/>
            <a:ext cx="1803600" cy="1803600"/>
          </a:xfrm>
          <a:custGeom>
            <a:avLst/>
            <a:gdLst/>
            <a:ahLst/>
            <a:cxnLst/>
            <a:rect l="l" t="t" r="r" b="b"/>
            <a:pathLst>
              <a:path w="1803600" h="1803600">
                <a:moveTo>
                  <a:pt x="901800" y="0"/>
                </a:moveTo>
                <a:cubicBezTo>
                  <a:pt x="1399850" y="0"/>
                  <a:pt x="1803600" y="403750"/>
                  <a:pt x="1803600" y="901800"/>
                </a:cubicBezTo>
                <a:cubicBezTo>
                  <a:pt x="1803600" y="1399850"/>
                  <a:pt x="1399850" y="1803600"/>
                  <a:pt x="901800" y="1803600"/>
                </a:cubicBezTo>
                <a:cubicBezTo>
                  <a:pt x="403750" y="1803600"/>
                  <a:pt x="0" y="1399850"/>
                  <a:pt x="0" y="901800"/>
                </a:cubicBezTo>
                <a:cubicBezTo>
                  <a:pt x="0" y="403750"/>
                  <a:pt x="403750" y="0"/>
                  <a:pt x="901800" y="0"/>
                </a:cubicBezTo>
                <a:close/>
              </a:path>
            </a:pathLst>
          </a:custGeom>
          <a:noFill/>
          <a:ln>
            <a:noFill/>
          </a:ln>
        </p:spPr>
      </p:pic>
      <p:pic>
        <p:nvPicPr>
          <p:cNvPr id="15" name="图片 14"/>
          <p:cNvPicPr>
            <a:picLocks noChangeAspect="1"/>
          </p:cNvPicPr>
          <p:nvPr/>
        </p:nvPicPr>
        <p:blipFill>
          <a:blip r:embed="rId3">
            <a:alphaModFix amt="100000"/>
          </a:blip>
          <a:srcRect l="12500" r="12500"/>
          <a:stretch>
            <a:fillRect/>
          </a:stretch>
        </p:blipFill>
        <p:spPr>
          <a:xfrm>
            <a:off x="7300761" y="4586907"/>
            <a:ext cx="1278000" cy="1278000"/>
          </a:xfrm>
          <a:custGeom>
            <a:avLst/>
            <a:gdLst/>
            <a:ahLst/>
            <a:cxnLst/>
            <a:rect l="l" t="t" r="r" b="b"/>
            <a:pathLst>
              <a:path w="1278000" h="1278000">
                <a:moveTo>
                  <a:pt x="639000" y="0"/>
                </a:moveTo>
                <a:cubicBezTo>
                  <a:pt x="991910" y="0"/>
                  <a:pt x="1278000" y="286090"/>
                  <a:pt x="1278000" y="639000"/>
                </a:cubicBezTo>
                <a:cubicBezTo>
                  <a:pt x="1278000" y="991910"/>
                  <a:pt x="991910" y="1278000"/>
                  <a:pt x="639000" y="1278000"/>
                </a:cubicBezTo>
                <a:cubicBezTo>
                  <a:pt x="286090" y="1278000"/>
                  <a:pt x="0" y="991910"/>
                  <a:pt x="0" y="639000"/>
                </a:cubicBezTo>
                <a:cubicBezTo>
                  <a:pt x="0" y="286090"/>
                  <a:pt x="286090" y="0"/>
                  <a:pt x="639000" y="0"/>
                </a:cubicBezTo>
                <a:close/>
              </a:path>
            </a:pathLst>
          </a:custGeom>
          <a:noFill/>
          <a:ln>
            <a:noFill/>
          </a:ln>
        </p:spPr>
      </p:pic>
      <p:sp>
        <p:nvSpPr>
          <p:cNvPr id="16" name="标题 1"/>
          <p:cNvSpPr txBox="1"/>
          <p:nvPr/>
        </p:nvSpPr>
        <p:spPr>
          <a:xfrm>
            <a:off x="660400" y="1995170"/>
            <a:ext cx="5689600" cy="1387475"/>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正式成员已多次获得盟会分红，如上个月就有成员收到1.2万USDT，这只是私募机构成立前的“开胃菜”。</a:t>
            </a:r>
            <a:endParaRPr kumimoji="1" lang="zh-CN" altLang="en-US" sz="2000"/>
          </a:p>
        </p:txBody>
      </p:sp>
      <p:sp>
        <p:nvSpPr>
          <p:cNvPr id="17" name="标题 1"/>
          <p:cNvSpPr txBox="1"/>
          <p:nvPr/>
        </p:nvSpPr>
        <p:spPr>
          <a:xfrm>
            <a:off x="574675" y="3688715"/>
            <a:ext cx="5689600" cy="2757805"/>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未来，随着私募牌照落地，盟会将构建“境内外双轮驱动、股权债权多元配置”的投资体系，每位家人都能在这个生态中找到适合自己的财富增长极，实现财富的重大跃迁，就像当年跟着阿里上市的员工和跟着拼多多崛起的早期投资者一样收获丰厚回报。</a:t>
            </a:r>
            <a:endParaRPr kumimoji="1" lang="zh-CN" altLang="en-US" sz="2000"/>
          </a:p>
        </p:txBody>
      </p:sp>
      <p:sp>
        <p:nvSpPr>
          <p:cNvPr id="18"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盟会私募为成员带来的红利</a:t>
            </a:r>
            <a:endParaRPr kumimoji="1" lang="zh-CN" altLang="en-US"/>
          </a:p>
        </p:txBody>
      </p:sp>
      <p:sp>
        <p:nvSpPr>
          <p:cNvPr id="19"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0"/>
            <a:ext cx="12192000" cy="6858000"/>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5796583" y="6489370"/>
            <a:ext cx="3880009" cy="21822"/>
          </a:xfrm>
          <a:prstGeom prst="rect">
            <a:avLst/>
          </a:prstGeom>
          <a:gradFill>
            <a:gsLst>
              <a:gs pos="0">
                <a:schemeClr val="accent1"/>
              </a:gs>
              <a:gs pos="95000">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flipV="1">
            <a:off x="7520751" y="6632203"/>
            <a:ext cx="2567441" cy="21822"/>
          </a:xfrm>
          <a:prstGeom prst="rect">
            <a:avLst/>
          </a:prstGeom>
          <a:gradFill>
            <a:gsLst>
              <a:gs pos="0">
                <a:schemeClr val="accent1"/>
              </a:gs>
              <a:gs pos="100000">
                <a:schemeClr val="accent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666587" y="6477422"/>
            <a:ext cx="45719" cy="45719"/>
          </a:xfrm>
          <a:prstGeom prst="roundRect">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11635156" y="0"/>
            <a:ext cx="556844" cy="6858000"/>
          </a:xfrm>
          <a:custGeom>
            <a:avLst/>
            <a:gdLst>
              <a:gd name="connsiteX0" fmla="*/ 0 w 556844"/>
              <a:gd name="connsiteY0" fmla="*/ 0 h 6858000"/>
              <a:gd name="connsiteX1" fmla="*/ 556844 w 556844"/>
              <a:gd name="connsiteY1" fmla="*/ 0 h 6858000"/>
              <a:gd name="connsiteX2" fmla="*/ 556844 w 556844"/>
              <a:gd name="connsiteY2" fmla="*/ 6858000 h 6858000"/>
              <a:gd name="connsiteX3" fmla="*/ 0 w 556844"/>
              <a:gd name="connsiteY3" fmla="*/ 6858000 h 6858000"/>
            </a:gdLst>
            <a:ahLst/>
            <a:cxnLst/>
            <a:rect l="l" t="t" r="r" b="b"/>
            <a:pathLst>
              <a:path w="556844" h="6858000">
                <a:moveTo>
                  <a:pt x="0" y="0"/>
                </a:moveTo>
                <a:lnTo>
                  <a:pt x="556844" y="0"/>
                </a:lnTo>
                <a:lnTo>
                  <a:pt x="556844" y="6858000"/>
                </a:lnTo>
                <a:lnTo>
                  <a:pt x="0" y="6858000"/>
                </a:lnTo>
                <a:close/>
              </a:path>
            </a:pathLst>
          </a:custGeom>
          <a:gradFill>
            <a:gsLst>
              <a:gs pos="0">
                <a:schemeClr val="accent1"/>
              </a:gs>
              <a:gs pos="100000">
                <a:schemeClr val="accent1">
                  <a:lumMod val="60000"/>
                  <a:lumOff val="40000"/>
                </a:schemeClr>
              </a:gs>
            </a:gsLst>
            <a:lin ang="27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1752631" y="600837"/>
            <a:ext cx="321895" cy="48966"/>
          </a:xfrm>
          <a:prstGeom prst="round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1752631" y="810373"/>
            <a:ext cx="321895" cy="48966"/>
          </a:xfrm>
          <a:prstGeom prst="round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752631" y="705605"/>
            <a:ext cx="321895" cy="48966"/>
          </a:xfrm>
          <a:prstGeom prst="round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0" y="5687890"/>
            <a:ext cx="974144" cy="1170111"/>
          </a:xfrm>
          <a:custGeom>
            <a:avLst/>
            <a:gdLst>
              <a:gd name="connsiteX0" fmla="*/ 0 w 974144"/>
              <a:gd name="connsiteY0" fmla="*/ 0 h 1170111"/>
              <a:gd name="connsiteX1" fmla="*/ 28298 w 974144"/>
              <a:gd name="connsiteY1" fmla="*/ 7276 h 1170111"/>
              <a:gd name="connsiteX2" fmla="*/ 973802 w 974144"/>
              <a:gd name="connsiteY2" fmla="*/ 1163350 h 1170111"/>
              <a:gd name="connsiteX3" fmla="*/ 974144 w 974144"/>
              <a:gd name="connsiteY3" fmla="*/ 1170111 h 1170111"/>
              <a:gd name="connsiteX4" fmla="*/ 0 w 974144"/>
              <a:gd name="connsiteY4" fmla="*/ 1170111 h 1170111"/>
            </a:gdLst>
            <a:ahLst/>
            <a:cxnLst/>
            <a:rect l="l" t="t" r="r" b="b"/>
            <a:pathLst>
              <a:path w="974144" h="1170111">
                <a:moveTo>
                  <a:pt x="0" y="0"/>
                </a:moveTo>
                <a:lnTo>
                  <a:pt x="28298" y="7276"/>
                </a:lnTo>
                <a:cubicBezTo>
                  <a:pt x="537681" y="165711"/>
                  <a:pt x="918265" y="616485"/>
                  <a:pt x="973802" y="1163350"/>
                </a:cubicBezTo>
                <a:lnTo>
                  <a:pt x="974144" y="1170111"/>
                </a:lnTo>
                <a:lnTo>
                  <a:pt x="0" y="1170111"/>
                </a:lnTo>
                <a:close/>
              </a:path>
            </a:pathLst>
          </a:custGeom>
          <a:gradFill>
            <a:gsLst>
              <a:gs pos="0">
                <a:schemeClr val="accent2"/>
              </a:gs>
              <a:gs pos="100000">
                <a:schemeClr val="accent2">
                  <a:lumMod val="60000"/>
                  <a:lumOff val="40000"/>
                </a:schemeClr>
              </a:gs>
            </a:gsLst>
            <a:lin ang="2700000" scaled="0"/>
          </a:gradFill>
          <a:ln w="19050" cap="sq">
            <a:noFill/>
            <a:miter/>
          </a:ln>
          <a:effectLst>
            <a:outerShdw blurRad="76200" dist="38100" dir="2700000" algn="tl" rotWithShape="0">
              <a:schemeClr val="accent2">
                <a:alpha val="26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045278" y="166830"/>
            <a:ext cx="1273103" cy="1273103"/>
          </a:xfrm>
          <a:prstGeom prst="donut">
            <a:avLst>
              <a:gd name="adj" fmla="val 17050"/>
            </a:avLst>
          </a:pr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5335853" y="1080869"/>
            <a:ext cx="2027556" cy="620635"/>
          </a:xfrm>
          <a:prstGeom prst="rect">
            <a:avLst/>
          </a:prstGeom>
          <a:noFill/>
          <a:ln>
            <a:noFill/>
          </a:ln>
          <a:effectLst/>
        </p:spPr>
        <p:txBody>
          <a:bodyPr vert="horz" wrap="square" lIns="0" tIns="0" rIns="0" bIns="0" rtlCol="0" anchor="t"/>
          <a:lstStyle/>
          <a:p>
            <a:pPr algn="l">
              <a:lnSpc>
                <a:spcPct val="110000"/>
              </a:lnSpc>
            </a:pPr>
            <a:r>
              <a:rPr kumimoji="1" lang="en-US" altLang="zh-CN" sz="4400">
                <a:ln w="12700">
                  <a:noFill/>
                </a:ln>
                <a:solidFill>
                  <a:srgbClr val="000000">
                    <a:alpha val="100000"/>
                  </a:srgbClr>
                </a:solidFill>
                <a:latin typeface="Source Han Sans CN Heavy Bold" panose="020B0A00000000000000"/>
                <a:ea typeface="Source Han Sans CN Heavy Bold" panose="020B0A00000000000000"/>
                <a:cs typeface="Source Han Sans CN Heavy Bold" panose="020B0A00000000000000"/>
              </a:rPr>
              <a:t>目录</a:t>
            </a:r>
            <a:endParaRPr kumimoji="1" lang="zh-CN" altLang="en-US"/>
          </a:p>
        </p:txBody>
      </p:sp>
      <p:sp>
        <p:nvSpPr>
          <p:cNvPr id="14" name="标题 1"/>
          <p:cNvSpPr txBox="1"/>
          <p:nvPr/>
        </p:nvSpPr>
        <p:spPr>
          <a:xfrm rot="18738401" flipH="1" flipV="1">
            <a:off x="740818" y="-814813"/>
            <a:ext cx="1260256" cy="2880431"/>
          </a:xfrm>
          <a:custGeom>
            <a:avLst/>
            <a:gdLst>
              <a:gd name="connsiteX0" fmla="*/ 1096428 w 1260256"/>
              <a:gd name="connsiteY0" fmla="*/ 2880431 h 2880431"/>
              <a:gd name="connsiteX1" fmla="*/ 0 w 1260256"/>
              <a:gd name="connsiteY1" fmla="*/ 1675754 h 2880431"/>
              <a:gd name="connsiteX2" fmla="*/ 0 w 1260256"/>
              <a:gd name="connsiteY2" fmla="*/ 630128 h 2880431"/>
              <a:gd name="connsiteX3" fmla="*/ 630128 w 1260256"/>
              <a:gd name="connsiteY3" fmla="*/ 0 h 2880431"/>
              <a:gd name="connsiteX4" fmla="*/ 1075696 w 1260256"/>
              <a:gd name="connsiteY4" fmla="*/ 184560 h 2880431"/>
              <a:gd name="connsiteX5" fmla="*/ 1260256 w 1260256"/>
              <a:gd name="connsiteY5" fmla="*/ 630128 h 2880431"/>
              <a:gd name="connsiteX6" fmla="*/ 1260256 w 1260256"/>
              <a:gd name="connsiteY6" fmla="*/ 2459991 h 2880431"/>
              <a:gd name="connsiteX7" fmla="*/ 1152640 w 1260256"/>
              <a:gd name="connsiteY7" fmla="*/ 2812302 h 2880431"/>
            </a:gdLst>
            <a:ahLst/>
            <a:cxnLst/>
            <a:rect l="l" t="t" r="r" b="b"/>
            <a:pathLst>
              <a:path w="1260256" h="2880431">
                <a:moveTo>
                  <a:pt x="1096428" y="2880431"/>
                </a:moveTo>
                <a:lnTo>
                  <a:pt x="0" y="1675754"/>
                </a:lnTo>
                <a:lnTo>
                  <a:pt x="0" y="630128"/>
                </a:lnTo>
                <a:cubicBezTo>
                  <a:pt x="0" y="282118"/>
                  <a:pt x="282118" y="0"/>
                  <a:pt x="630128" y="0"/>
                </a:cubicBezTo>
                <a:cubicBezTo>
                  <a:pt x="804133" y="0"/>
                  <a:pt x="961665" y="70529"/>
                  <a:pt x="1075696" y="184560"/>
                </a:cubicBezTo>
                <a:cubicBezTo>
                  <a:pt x="1189727" y="298591"/>
                  <a:pt x="1260256" y="456123"/>
                  <a:pt x="1260256" y="630128"/>
                </a:cubicBezTo>
                <a:lnTo>
                  <a:pt x="1260256" y="2459991"/>
                </a:lnTo>
                <a:cubicBezTo>
                  <a:pt x="1260256" y="2590495"/>
                  <a:pt x="1220583" y="2711733"/>
                  <a:pt x="1152640" y="2812302"/>
                </a:cubicBezTo>
                <a:close/>
              </a:path>
            </a:pathLst>
          </a:custGeom>
          <a:gradFill>
            <a:gsLst>
              <a:gs pos="0">
                <a:schemeClr val="accent1">
                  <a:alpha val="0"/>
                </a:schemeClr>
              </a:gs>
              <a:gs pos="100000">
                <a:schemeClr val="accent1"/>
              </a:gs>
            </a:gsLst>
            <a:lin ang="138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18738401" flipH="1" flipV="1">
            <a:off x="700470" y="-375532"/>
            <a:ext cx="960110" cy="1557490"/>
          </a:xfrm>
          <a:custGeom>
            <a:avLst/>
            <a:gdLst>
              <a:gd name="connsiteX0" fmla="*/ 957302 w 960110"/>
              <a:gd name="connsiteY0" fmla="*/ 1557490 h 1557490"/>
              <a:gd name="connsiteX1" fmla="*/ 0 w 960110"/>
              <a:gd name="connsiteY1" fmla="*/ 505676 h 1557490"/>
              <a:gd name="connsiteX2" fmla="*/ 0 w 960110"/>
              <a:gd name="connsiteY2" fmla="*/ 480055 h 1557490"/>
              <a:gd name="connsiteX3" fmla="*/ 480055 w 960110"/>
              <a:gd name="connsiteY3" fmla="*/ 0 h 1557490"/>
              <a:gd name="connsiteX4" fmla="*/ 960110 w 960110"/>
              <a:gd name="connsiteY4" fmla="*/ 480055 h 1557490"/>
              <a:gd name="connsiteX5" fmla="*/ 960109 w 960110"/>
              <a:gd name="connsiteY5" fmla="*/ 1529646 h 1557490"/>
            </a:gdLst>
            <a:ahLst/>
            <a:cxnLst/>
            <a:rect l="l" t="t" r="r" b="b"/>
            <a:pathLst>
              <a:path w="960110" h="1557490">
                <a:moveTo>
                  <a:pt x="957302" y="1557490"/>
                </a:moveTo>
                <a:lnTo>
                  <a:pt x="0" y="505676"/>
                </a:lnTo>
                <a:lnTo>
                  <a:pt x="0" y="480055"/>
                </a:lnTo>
                <a:cubicBezTo>
                  <a:pt x="0" y="214928"/>
                  <a:pt x="214928" y="0"/>
                  <a:pt x="480055" y="0"/>
                </a:cubicBezTo>
                <a:cubicBezTo>
                  <a:pt x="745182" y="0"/>
                  <a:pt x="960110" y="214928"/>
                  <a:pt x="960110" y="480055"/>
                </a:cubicBezTo>
                <a:cubicBezTo>
                  <a:pt x="960110" y="829919"/>
                  <a:pt x="960109" y="1179782"/>
                  <a:pt x="960109" y="1529646"/>
                </a:cubicBezTo>
                <a:close/>
              </a:path>
            </a:pathLst>
          </a:cu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1002316" y="2195340"/>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1302902" y="2249654"/>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强强联合，价值共振</a:t>
            </a:r>
            <a:endParaRPr kumimoji="1" lang="zh-CN" altLang="en-US"/>
          </a:p>
        </p:txBody>
      </p:sp>
      <p:sp>
        <p:nvSpPr>
          <p:cNvPr id="18" name="标题 1"/>
          <p:cNvSpPr txBox="1"/>
          <p:nvPr/>
        </p:nvSpPr>
        <p:spPr>
          <a:xfrm>
            <a:off x="681225" y="2345671"/>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19" name="标题 1"/>
          <p:cNvSpPr txBox="1"/>
          <p:nvPr/>
        </p:nvSpPr>
        <p:spPr>
          <a:xfrm>
            <a:off x="713696" y="2467759"/>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01</a:t>
            </a:r>
            <a:endParaRPr kumimoji="1" lang="zh-CN" altLang="en-US"/>
          </a:p>
        </p:txBody>
      </p:sp>
      <p:sp>
        <p:nvSpPr>
          <p:cNvPr id="20" name="标题 1"/>
          <p:cNvSpPr txBox="1"/>
          <p:nvPr/>
        </p:nvSpPr>
        <p:spPr>
          <a:xfrm>
            <a:off x="4625908" y="2195340"/>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4926494" y="2249654"/>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黑石在中国：深度布局与坚定信心</a:t>
            </a:r>
            <a:endParaRPr kumimoji="1" lang="zh-CN" altLang="en-US"/>
          </a:p>
        </p:txBody>
      </p:sp>
      <p:sp>
        <p:nvSpPr>
          <p:cNvPr id="22" name="标题 1"/>
          <p:cNvSpPr txBox="1"/>
          <p:nvPr/>
        </p:nvSpPr>
        <p:spPr>
          <a:xfrm>
            <a:off x="4304816" y="2345671"/>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23" name="标题 1"/>
          <p:cNvSpPr txBox="1"/>
          <p:nvPr/>
        </p:nvSpPr>
        <p:spPr>
          <a:xfrm>
            <a:off x="4337287" y="2467759"/>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02</a:t>
            </a:r>
            <a:endParaRPr kumimoji="1" lang="zh-CN" altLang="en-US"/>
          </a:p>
        </p:txBody>
      </p:sp>
      <p:sp>
        <p:nvSpPr>
          <p:cNvPr id="24" name="标题 1"/>
          <p:cNvSpPr txBox="1"/>
          <p:nvPr/>
        </p:nvSpPr>
        <p:spPr>
          <a:xfrm>
            <a:off x="8249499" y="2195340"/>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8550085" y="2249654"/>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安全保障，实力护航</a:t>
            </a:r>
            <a:endParaRPr kumimoji="1" lang="zh-CN" altLang="en-US"/>
          </a:p>
        </p:txBody>
      </p:sp>
      <p:sp>
        <p:nvSpPr>
          <p:cNvPr id="26" name="标题 1"/>
          <p:cNvSpPr txBox="1"/>
          <p:nvPr/>
        </p:nvSpPr>
        <p:spPr>
          <a:xfrm>
            <a:off x="7928407" y="2345671"/>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27" name="标题 1"/>
          <p:cNvSpPr txBox="1"/>
          <p:nvPr/>
        </p:nvSpPr>
        <p:spPr>
          <a:xfrm>
            <a:off x="7960878" y="2467759"/>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03</a:t>
            </a:r>
            <a:endParaRPr kumimoji="1" lang="zh-CN" altLang="en-US"/>
          </a:p>
        </p:txBody>
      </p:sp>
      <p:sp>
        <p:nvSpPr>
          <p:cNvPr id="28" name="标题 1"/>
          <p:cNvSpPr txBox="1"/>
          <p:nvPr/>
        </p:nvSpPr>
        <p:spPr>
          <a:xfrm>
            <a:off x="1002316" y="3483033"/>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302902" y="3537347"/>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专业团队，稳健收益</a:t>
            </a:r>
            <a:endParaRPr kumimoji="1" lang="zh-CN" altLang="en-US"/>
          </a:p>
        </p:txBody>
      </p:sp>
      <p:sp>
        <p:nvSpPr>
          <p:cNvPr id="30" name="标题 1"/>
          <p:cNvSpPr txBox="1"/>
          <p:nvPr/>
        </p:nvSpPr>
        <p:spPr>
          <a:xfrm>
            <a:off x="681225" y="3633364"/>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31" name="标题 1"/>
          <p:cNvSpPr txBox="1"/>
          <p:nvPr/>
        </p:nvSpPr>
        <p:spPr>
          <a:xfrm>
            <a:off x="713696" y="3755452"/>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04</a:t>
            </a:r>
            <a:endParaRPr kumimoji="1" lang="zh-CN" altLang="en-US"/>
          </a:p>
        </p:txBody>
      </p:sp>
      <p:sp>
        <p:nvSpPr>
          <p:cNvPr id="32" name="标题 1"/>
          <p:cNvSpPr txBox="1"/>
          <p:nvPr/>
        </p:nvSpPr>
        <p:spPr>
          <a:xfrm>
            <a:off x="4625908" y="3483033"/>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926494" y="3537347"/>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财富见证，实力证明</a:t>
            </a:r>
            <a:endParaRPr kumimoji="1" lang="zh-CN" altLang="en-US"/>
          </a:p>
        </p:txBody>
      </p:sp>
      <p:sp>
        <p:nvSpPr>
          <p:cNvPr id="34" name="标题 1"/>
          <p:cNvSpPr txBox="1"/>
          <p:nvPr/>
        </p:nvSpPr>
        <p:spPr>
          <a:xfrm>
            <a:off x="4304816" y="3633364"/>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35" name="标题 1"/>
          <p:cNvSpPr txBox="1"/>
          <p:nvPr/>
        </p:nvSpPr>
        <p:spPr>
          <a:xfrm>
            <a:off x="4337287" y="3755452"/>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05</a:t>
            </a:r>
            <a:endParaRPr kumimoji="1" lang="zh-CN" altLang="en-US"/>
          </a:p>
        </p:txBody>
      </p:sp>
      <p:sp>
        <p:nvSpPr>
          <p:cNvPr id="36" name="标题 1"/>
          <p:cNvSpPr txBox="1"/>
          <p:nvPr/>
        </p:nvSpPr>
        <p:spPr>
          <a:xfrm>
            <a:off x="8249499" y="3483033"/>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8550085" y="3537347"/>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盟会私募，开启新篇</a:t>
            </a:r>
            <a:endParaRPr kumimoji="1" lang="zh-CN" altLang="en-US"/>
          </a:p>
        </p:txBody>
      </p:sp>
      <p:sp>
        <p:nvSpPr>
          <p:cNvPr id="38" name="标题 1"/>
          <p:cNvSpPr txBox="1"/>
          <p:nvPr/>
        </p:nvSpPr>
        <p:spPr>
          <a:xfrm>
            <a:off x="7928407" y="3633364"/>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39" name="标题 1"/>
          <p:cNvSpPr txBox="1"/>
          <p:nvPr/>
        </p:nvSpPr>
        <p:spPr>
          <a:xfrm>
            <a:off x="7960878" y="3755452"/>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06</a:t>
            </a:r>
            <a:endParaRPr kumimoji="1" lang="zh-CN" altLang="en-US"/>
          </a:p>
        </p:txBody>
      </p:sp>
      <p:sp>
        <p:nvSpPr>
          <p:cNvPr id="40" name="标题 1"/>
          <p:cNvSpPr txBox="1"/>
          <p:nvPr/>
        </p:nvSpPr>
        <p:spPr>
          <a:xfrm>
            <a:off x="1002316" y="4770725"/>
            <a:ext cx="3000027" cy="894646"/>
          </a:xfrm>
          <a:prstGeom prst="roundRect">
            <a:avLst>
              <a:gd name="adj" fmla="val 13562"/>
            </a:avLst>
          </a:prstGeom>
          <a:solidFill>
            <a:schemeClr val="bg1"/>
          </a:solidFill>
          <a:ln w="3175" cap="sq">
            <a:noFill/>
            <a:miter/>
          </a:ln>
          <a:effectLst>
            <a:outerShdw blurRad="88900" algn="tl" rotWithShape="0">
              <a:schemeClr val="accent1">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1302902" y="4825039"/>
            <a:ext cx="2616284" cy="786018"/>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把握机遇，携手同行</a:t>
            </a:r>
            <a:endParaRPr kumimoji="1" lang="zh-CN" altLang="en-US"/>
          </a:p>
        </p:txBody>
      </p:sp>
      <p:sp>
        <p:nvSpPr>
          <p:cNvPr id="42" name="标题 1"/>
          <p:cNvSpPr txBox="1"/>
          <p:nvPr/>
        </p:nvSpPr>
        <p:spPr>
          <a:xfrm>
            <a:off x="681225" y="4921056"/>
            <a:ext cx="593984" cy="593984"/>
          </a:xfrm>
          <a:prstGeom prst="ellipse">
            <a:avLst/>
          </a:prstGeom>
          <a:gradFill>
            <a:gsLst>
              <a:gs pos="0">
                <a:schemeClr val="accent1"/>
              </a:gs>
              <a:gs pos="100000">
                <a:schemeClr val="accent1">
                  <a:lumMod val="60000"/>
                  <a:lumOff val="40000"/>
                </a:schemeClr>
              </a:gs>
            </a:gsLst>
            <a:lin ang="2700000" scaled="0"/>
          </a:gradFill>
          <a:ln w="25400" cap="sq">
            <a:solidFill>
              <a:schemeClr val="bg1"/>
            </a:solidFill>
            <a:miter/>
          </a:ln>
          <a:effectLst/>
        </p:spPr>
        <p:txBody>
          <a:bodyPr vert="horz" wrap="square" lIns="68260" tIns="34130" rIns="68260" bIns="34130" rtlCol="0" anchor="ctr"/>
          <a:lstStyle/>
          <a:p>
            <a:pPr algn="ctr">
              <a:lnSpc>
                <a:spcPct val="110000"/>
              </a:lnSpc>
            </a:pPr>
            <a:endParaRPr kumimoji="1" lang="zh-CN" altLang="en-US"/>
          </a:p>
        </p:txBody>
      </p:sp>
      <p:sp>
        <p:nvSpPr>
          <p:cNvPr id="43" name="标题 1"/>
          <p:cNvSpPr txBox="1"/>
          <p:nvPr/>
        </p:nvSpPr>
        <p:spPr>
          <a:xfrm>
            <a:off x="713696" y="5043144"/>
            <a:ext cx="518198" cy="349808"/>
          </a:xfrm>
          <a:prstGeom prst="rect">
            <a:avLst/>
          </a:prstGeom>
          <a:noFill/>
          <a:ln>
            <a:noFill/>
          </a:ln>
          <a:effectLst/>
        </p:spPr>
        <p:txBody>
          <a:bodyPr vert="horz" wrap="square" lIns="0" tIns="0" rIns="0" bIns="0" rtlCol="0" anchor="t"/>
          <a:lstStyle/>
          <a:p>
            <a:pPr algn="ctr">
              <a:lnSpc>
                <a:spcPct val="130000"/>
              </a:lnSpc>
            </a:pPr>
            <a:r>
              <a:rPr kumimoji="1" lang="en-US" altLang="zh-CN" sz="2000">
                <a:ln w="12700">
                  <a:noFill/>
                </a:ln>
                <a:solidFill>
                  <a:srgbClr val="FFFFFF">
                    <a:alpha val="100000"/>
                  </a:srgbClr>
                </a:solidFill>
                <a:latin typeface="Source Han Sans CN Heavy Bold" panose="020B0A00000000000000"/>
                <a:ea typeface="Source Han Sans CN Heavy Bold" panose="020B0A00000000000000"/>
                <a:cs typeface="Source Han Sans CN Heavy Bold" panose="020B0A00000000000000"/>
              </a:rPr>
              <a:t>07</a:t>
            </a:r>
            <a:endParaRPr kumimoji="1"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07</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把握机遇，携手同行</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931668" y="1280496"/>
            <a:ext cx="5105820" cy="4884808"/>
          </a:xfrm>
          <a:prstGeom prst="roundRect">
            <a:avLst>
              <a:gd name="adj" fmla="val 12424"/>
            </a:avLst>
          </a:prstGeom>
          <a:blipFill>
            <a:blip r:embed="rId1"/>
            <a:srcRect/>
            <a:stretch>
              <a:fillRect l="-104858" t="-1072905" r="-4048"/>
            </a:stretch>
          </a:blipFill>
          <a:ln w="19050" cap="sq">
            <a:noFill/>
            <a:miter/>
          </a:ln>
          <a:effectLst>
            <a:outerShdw blurRad="165100" dist="12700" sx="102000" sy="102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112552" y="1419528"/>
            <a:ext cx="648000" cy="648000"/>
          </a:xfrm>
          <a:prstGeom prst="ellipse">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861756" y="1490136"/>
            <a:ext cx="3820190" cy="4421168"/>
          </a:xfrm>
          <a:prstGeom prst="rect">
            <a:avLst/>
          </a:prstGeom>
          <a:noFill/>
          <a:ln>
            <a:noFill/>
          </a:ln>
          <a:effectLst/>
        </p:spPr>
        <p:txBody>
          <a:bodyPr vert="horz" wrap="square" lIns="0" tIns="0" rIns="0" bIns="0" rtlCol="0" anchor="ctr"/>
          <a:lstStyle/>
          <a:p>
            <a:pPr algn="l">
              <a:lnSpc>
                <a:spcPct val="150000"/>
              </a:lnSpc>
            </a:pPr>
            <a:r>
              <a:rPr kumimoji="1" lang="en-US" altLang="zh-CN" sz="2000">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投资界名言：“最好的种树时间是十年前，其次是现在。”盟会用19年扎根，如今与黑石合作，如同引来清泉灌溉，财富之树枝繁叶茂。</a:t>
            </a:r>
            <a:endParaRPr kumimoji="1" lang="zh-CN" altLang="en-US" sz="2000"/>
          </a:p>
        </p:txBody>
      </p:sp>
      <p:sp>
        <p:nvSpPr>
          <p:cNvPr id="6" name="标题 1"/>
          <p:cNvSpPr txBox="1"/>
          <p:nvPr/>
        </p:nvSpPr>
        <p:spPr>
          <a:xfrm>
            <a:off x="1112552" y="1419529"/>
            <a:ext cx="611935" cy="648000"/>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7" name="标题 1"/>
          <p:cNvSpPr txBox="1"/>
          <p:nvPr/>
        </p:nvSpPr>
        <p:spPr>
          <a:xfrm>
            <a:off x="6174756" y="1280496"/>
            <a:ext cx="5105820" cy="4884808"/>
          </a:xfrm>
          <a:prstGeom prst="roundRect">
            <a:avLst>
              <a:gd name="adj" fmla="val 12424"/>
            </a:avLst>
          </a:prstGeom>
          <a:blipFill>
            <a:blip r:embed="rId1"/>
            <a:srcRect/>
            <a:stretch>
              <a:fillRect l="-104858" t="-1072905" r="-4048"/>
            </a:stretch>
          </a:blipFill>
          <a:ln w="19050" cap="sq">
            <a:noFill/>
            <a:miter/>
          </a:ln>
          <a:effectLst>
            <a:outerShdw blurRad="165100" dist="12700" sx="102000" sy="102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6355640" y="1419528"/>
            <a:ext cx="648000" cy="648000"/>
          </a:xfrm>
          <a:prstGeom prst="ellipse">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7104843" y="1490136"/>
            <a:ext cx="3820190" cy="4415364"/>
          </a:xfrm>
          <a:prstGeom prst="rect">
            <a:avLst/>
          </a:prstGeom>
          <a:noFill/>
          <a:ln>
            <a:noFill/>
          </a:ln>
          <a:effectLst/>
        </p:spPr>
        <p:txBody>
          <a:bodyPr vert="horz" wrap="square" lIns="0" tIns="0" rIns="0" bIns="0" rtlCol="0" anchor="ctr"/>
          <a:lstStyle/>
          <a:p>
            <a:pPr algn="l">
              <a:lnSpc>
                <a:spcPct val="150000"/>
              </a:lnSpc>
            </a:pPr>
            <a:r>
              <a:rPr kumimoji="1" lang="en-US" altLang="zh-CN" sz="2000">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我们应抓住当下机遇，成为登船者，在财富之船上占据有利位置，等待果实成熟，收获财富硕果。</a:t>
            </a:r>
            <a:endParaRPr kumimoji="1" lang="zh-CN" altLang="en-US" sz="2000"/>
          </a:p>
        </p:txBody>
      </p:sp>
      <p:sp>
        <p:nvSpPr>
          <p:cNvPr id="10" name="标题 1"/>
          <p:cNvSpPr txBox="1"/>
          <p:nvPr/>
        </p:nvSpPr>
        <p:spPr>
          <a:xfrm>
            <a:off x="6287553" y="1419102"/>
            <a:ext cx="732656" cy="648000"/>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11"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投资正当时</a:t>
            </a:r>
            <a:endParaRPr kumimoji="1" lang="zh-CN" altLang="en-US"/>
          </a:p>
        </p:txBody>
      </p:sp>
      <p:sp>
        <p:nvSpPr>
          <p:cNvPr id="12"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772657" y="2361830"/>
            <a:ext cx="4746243" cy="2810739"/>
          </a:xfrm>
          <a:prstGeom prst="round2DiagRect">
            <a:avLst>
              <a:gd name="adj1" fmla="val 9942"/>
              <a:gd name="adj2" fmla="val 0"/>
            </a:avLst>
          </a:prstGeom>
          <a:solidFill>
            <a:schemeClr val="bg1">
              <a:lumMod val="95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478899" y="2091830"/>
            <a:ext cx="792000" cy="540000"/>
          </a:xfrm>
          <a:prstGeom prst="round2DiagRect">
            <a:avLst>
              <a:gd name="adj1" fmla="val 50000"/>
              <a:gd name="adj2" fmla="val 0"/>
            </a:avLst>
          </a:prstGeom>
          <a:gradFill>
            <a:gsLst>
              <a:gs pos="1000">
                <a:schemeClr val="accent1">
                  <a:lumMod val="60000"/>
                  <a:lumOff val="40000"/>
                </a:schemeClr>
              </a:gs>
              <a:gs pos="100000">
                <a:schemeClr val="accent1"/>
              </a:gs>
            </a:gsLst>
            <a:lin ang="3000000" scaled="0"/>
          </a:gradFill>
          <a:ln w="6350" cap="flat">
            <a:noFill/>
            <a:miter/>
          </a:ln>
          <a:effectLst>
            <a:outerShdw blurRad="317500" dist="127000" dir="2400000" algn="t" rotWithShape="0">
              <a:schemeClr val="accent1">
                <a:alpha val="20000"/>
              </a:schemeClr>
            </a:outerShdw>
          </a:effectLst>
        </p:spPr>
        <p:txBody>
          <a:bodyPr vert="horz" wrap="square" lIns="91440" tIns="45720" rIns="91440" bIns="45720" rtlCol="0" anchor="ctr"/>
          <a:lstStyle/>
          <a:p>
            <a:pPr algn="l">
              <a:lnSpc>
                <a:spcPct val="110000"/>
              </a:lnSpc>
            </a:pPr>
            <a:endParaRPr kumimoji="1" lang="zh-CN" altLang="en-US"/>
          </a:p>
        </p:txBody>
      </p:sp>
      <p:sp>
        <p:nvSpPr>
          <p:cNvPr id="5" name="标题 1"/>
          <p:cNvSpPr txBox="1"/>
          <p:nvPr/>
        </p:nvSpPr>
        <p:spPr>
          <a:xfrm>
            <a:off x="954157" y="2361830"/>
            <a:ext cx="4746243" cy="2810739"/>
          </a:xfrm>
          <a:prstGeom prst="round2DiagRect">
            <a:avLst>
              <a:gd name="adj1" fmla="val 9942"/>
              <a:gd name="adj2" fmla="val 0"/>
            </a:avLst>
          </a:prstGeom>
          <a:solidFill>
            <a:schemeClr val="bg1">
              <a:lumMod val="95000"/>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660400" y="2091830"/>
            <a:ext cx="792000" cy="540000"/>
          </a:xfrm>
          <a:prstGeom prst="round2DiagRect">
            <a:avLst>
              <a:gd name="adj1" fmla="val 50000"/>
              <a:gd name="adj2" fmla="val 0"/>
            </a:avLst>
          </a:prstGeom>
          <a:gradFill>
            <a:gsLst>
              <a:gs pos="1000">
                <a:schemeClr val="accent1">
                  <a:lumMod val="60000"/>
                  <a:lumOff val="40000"/>
                </a:schemeClr>
              </a:gs>
              <a:gs pos="100000">
                <a:schemeClr val="accent1"/>
              </a:gs>
            </a:gsLst>
            <a:lin ang="3000000" scaled="0"/>
          </a:gradFill>
          <a:ln w="6350" cap="flat">
            <a:noFill/>
            <a:miter/>
          </a:ln>
          <a:effectLst>
            <a:outerShdw blurRad="317500" dist="127000" dir="2400000" algn="t" rotWithShape="0">
              <a:schemeClr val="accent1">
                <a:alpha val="20000"/>
              </a:schemeClr>
            </a:outerShdw>
          </a:effectLst>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228865" y="2743457"/>
            <a:ext cx="4196826" cy="2047486"/>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595959">
                    <a:alpha val="100000"/>
                  </a:srgbClr>
                </a:solidFill>
                <a:latin typeface="Source Han Sans CN Normal" panose="020B0400000000000000"/>
                <a:ea typeface="Source Han Sans CN Normal" panose="020B0400000000000000"/>
                <a:cs typeface="Source Han Sans CN Normal" panose="020B0400000000000000"/>
              </a:rPr>
              <a:t>盟会成立19年来，从未让任何一位家人的利益受损。带领大家在黑石上投资，按照项目合同约定收益获取财富，无需承担风险。</a:t>
            </a:r>
            <a:endParaRPr kumimoji="1" lang="zh-CN" altLang="en-US" sz="2000"/>
          </a:p>
        </p:txBody>
      </p:sp>
      <p:sp>
        <p:nvSpPr>
          <p:cNvPr id="8" name="标题 1"/>
          <p:cNvSpPr txBox="1"/>
          <p:nvPr/>
        </p:nvSpPr>
        <p:spPr>
          <a:xfrm>
            <a:off x="786400" y="2181831"/>
            <a:ext cx="540000" cy="360000"/>
          </a:xfrm>
          <a:prstGeom prst="rect">
            <a:avLst/>
          </a:prstGeom>
          <a:noFill/>
          <a:ln>
            <a:noFill/>
          </a:ln>
        </p:spPr>
        <p:txBody>
          <a:bodyPr vert="horz" wrap="square" lIns="0" tIns="0" rIns="0" bIns="0" rtlCol="0" anchor="ctr"/>
          <a:lstStyle/>
          <a:p>
            <a:pPr algn="ctr">
              <a:lnSpc>
                <a:spcPct val="110000"/>
              </a:lnSpc>
            </a:pPr>
            <a:r>
              <a:rPr kumimoji="1" lang="en-US" altLang="zh-CN" sz="2000">
                <a:ln w="12700">
                  <a:noFill/>
                </a:ln>
                <a:solidFill>
                  <a:srgbClr val="FFFF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9" name="标题 1"/>
          <p:cNvSpPr txBox="1"/>
          <p:nvPr/>
        </p:nvSpPr>
        <p:spPr>
          <a:xfrm>
            <a:off x="7047365" y="2743457"/>
            <a:ext cx="4196826" cy="2047486"/>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595959">
                    <a:alpha val="100000"/>
                  </a:srgbClr>
                </a:solidFill>
                <a:latin typeface="Source Han Sans CN Normal" panose="020B0400000000000000"/>
                <a:ea typeface="Source Han Sans CN Normal" panose="020B0400000000000000"/>
                <a:cs typeface="Source Han Sans CN Normal" panose="020B0400000000000000"/>
              </a:rPr>
              <a:t>加入盟会，背后是上万名家人的信任背书，是专业团队的日夜守护，是顶级资源的持续赋能。我们不是一个人在战斗，而是携手共进的财富共同体。</a:t>
            </a:r>
            <a:endParaRPr kumimoji="1" lang="zh-CN" altLang="en-US" sz="2000"/>
          </a:p>
        </p:txBody>
      </p:sp>
      <p:sp>
        <p:nvSpPr>
          <p:cNvPr id="10" name="标题 1"/>
          <p:cNvSpPr txBox="1"/>
          <p:nvPr/>
        </p:nvSpPr>
        <p:spPr>
          <a:xfrm>
            <a:off x="6604899" y="2181831"/>
            <a:ext cx="540000" cy="360000"/>
          </a:xfrm>
          <a:prstGeom prst="rect">
            <a:avLst/>
          </a:prstGeom>
          <a:noFill/>
          <a:ln>
            <a:noFill/>
          </a:ln>
        </p:spPr>
        <p:txBody>
          <a:bodyPr vert="horz" wrap="square" lIns="0" tIns="0" rIns="0" bIns="0" rtlCol="0" anchor="ctr"/>
          <a:lstStyle/>
          <a:p>
            <a:pPr algn="ctr">
              <a:lnSpc>
                <a:spcPct val="110000"/>
              </a:lnSpc>
            </a:pPr>
            <a:r>
              <a:rPr kumimoji="1" lang="en-US" altLang="zh-CN" sz="2000">
                <a:ln w="12700">
                  <a:noFill/>
                </a:ln>
                <a:solidFill>
                  <a:srgbClr val="FFFF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11"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盟会的保障与支持</a:t>
            </a:r>
            <a:endParaRPr kumimoji="1" lang="zh-CN" altLang="en-US"/>
          </a:p>
        </p:txBody>
      </p:sp>
      <p:sp>
        <p:nvSpPr>
          <p:cNvPr id="12"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440170" y="1673225"/>
            <a:ext cx="4536440" cy="3960495"/>
          </a:xfrm>
          <a:prstGeom prst="roundRect">
            <a:avLst>
              <a:gd name="adj" fmla="val 3543"/>
            </a:avLst>
          </a:prstGeom>
          <a:solidFill>
            <a:schemeClr val="bg1"/>
          </a:solidFill>
          <a:ln cap="sq">
            <a:noFill/>
            <a:prstDash val="solid"/>
            <a:miter/>
          </a:ln>
          <a:effectLst>
            <a:outerShdw blurRad="71323" sx="102000" sy="102000" algn="ctr" rotWithShape="0">
              <a:schemeClr val="accent1">
                <a:alpha val="8000"/>
              </a:schemeClr>
            </a:outerShdw>
          </a:effectLst>
        </p:spPr>
        <p:txBody>
          <a:bodyPr vert="horz" wrap="square" lIns="85588" tIns="42794" rIns="85588" bIns="42794" rtlCol="0" anchor="ctr"/>
          <a:lstStyle/>
          <a:p>
            <a:pPr algn="ctr">
              <a:lnSpc>
                <a:spcPct val="110000"/>
              </a:lnSpc>
            </a:pPr>
            <a:endParaRPr kumimoji="1" lang="zh-CN" altLang="en-US"/>
          </a:p>
        </p:txBody>
      </p:sp>
      <p:sp>
        <p:nvSpPr>
          <p:cNvPr id="4" name="标题 1"/>
          <p:cNvSpPr txBox="1"/>
          <p:nvPr/>
        </p:nvSpPr>
        <p:spPr>
          <a:xfrm>
            <a:off x="1779117" y="1673231"/>
            <a:ext cx="3960000" cy="3960613"/>
          </a:xfrm>
          <a:prstGeom prst="roundRect">
            <a:avLst>
              <a:gd name="adj" fmla="val 3543"/>
            </a:avLst>
          </a:prstGeom>
          <a:solidFill>
            <a:schemeClr val="bg1"/>
          </a:solidFill>
          <a:ln cap="sq">
            <a:noFill/>
            <a:prstDash val="solid"/>
            <a:miter/>
          </a:ln>
          <a:effectLst>
            <a:outerShdw blurRad="71323" sx="102000" sy="102000" algn="ctr" rotWithShape="0">
              <a:schemeClr val="accent1">
                <a:alpha val="8000"/>
              </a:schemeClr>
            </a:outerShdw>
          </a:effectLst>
        </p:spPr>
        <p:txBody>
          <a:bodyPr vert="horz" wrap="square" lIns="85588" tIns="42794" rIns="85588" bIns="42794" rtlCol="0" anchor="ctr"/>
          <a:lstStyle/>
          <a:p>
            <a:pPr algn="ctr">
              <a:lnSpc>
                <a:spcPct val="110000"/>
              </a:lnSpc>
            </a:pPr>
            <a:endParaRPr kumimoji="1" lang="zh-CN" altLang="en-US"/>
          </a:p>
        </p:txBody>
      </p:sp>
      <p:sp>
        <p:nvSpPr>
          <p:cNvPr id="5" name="标题 1"/>
          <p:cNvSpPr txBox="1"/>
          <p:nvPr/>
        </p:nvSpPr>
        <p:spPr>
          <a:xfrm>
            <a:off x="2049117" y="2287183"/>
            <a:ext cx="3420000" cy="3291508"/>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404040">
                    <a:alpha val="100000"/>
                  </a:srgbClr>
                </a:solidFill>
                <a:latin typeface="Source Han Sans CN Normal" panose="020B0400000000000000"/>
                <a:ea typeface="Source Han Sans CN Normal" panose="020B0400000000000000"/>
                <a:cs typeface="Source Han Sans CN Normal" panose="020B0400000000000000"/>
              </a:rPr>
              <a:t>回顾个人经历，从普通投资者到实现财富自由并收获帮助他人的成就感，感恩盟会给予的机遇。</a:t>
            </a:r>
            <a:endParaRPr kumimoji="1" lang="zh-CN" altLang="en-US" sz="2000"/>
          </a:p>
        </p:txBody>
      </p:sp>
      <p:sp>
        <p:nvSpPr>
          <p:cNvPr id="6" name="标题 1"/>
          <p:cNvSpPr txBox="1"/>
          <p:nvPr/>
        </p:nvSpPr>
        <p:spPr>
          <a:xfrm>
            <a:off x="6710045" y="2293620"/>
            <a:ext cx="4100195" cy="3402330"/>
          </a:xfrm>
          <a:prstGeom prst="rect">
            <a:avLst/>
          </a:prstGeom>
          <a:noFill/>
          <a:ln>
            <a:noFill/>
          </a:ln>
        </p:spPr>
        <p:txBody>
          <a:bodyPr vert="horz" wrap="square" lIns="0" tIns="0" rIns="0" bIns="0" rtlCol="0" anchor="t"/>
          <a:lstStyle/>
          <a:p>
            <a:pPr algn="l">
              <a:lnSpc>
                <a:spcPct val="150000"/>
              </a:lnSpc>
            </a:pPr>
            <a:r>
              <a:rPr kumimoji="1" lang="en-US" altLang="zh-CN" sz="2000">
                <a:ln w="12700">
                  <a:noFill/>
                </a:ln>
                <a:solidFill>
                  <a:srgbClr val="404040">
                    <a:alpha val="100000"/>
                  </a:srgbClr>
                </a:solidFill>
                <a:latin typeface="Source Han Sans CN Normal" panose="020B0400000000000000"/>
                <a:ea typeface="Source Han Sans CN Normal" panose="020B0400000000000000"/>
                <a:cs typeface="Source Han Sans CN Normal" panose="020B0400000000000000"/>
              </a:rPr>
              <a:t>相信明天的我们，一定会感谢今天果断的自己。当回顾账户资产带来的生活质变，讲述财富故事时，会庆幸在2025年这个夜晚选择相信盟会，选择踏上财富增长的征程。让我们携手同行，做第一批抵达财富新彼岸的勇者，迎接属于我们的财富时代。</a:t>
            </a:r>
            <a:endParaRPr kumimoji="1" lang="zh-CN" altLang="en-US" sz="2000"/>
          </a:p>
        </p:txBody>
      </p:sp>
      <p:sp>
        <p:nvSpPr>
          <p:cNvPr id="7" name="标题 1"/>
          <p:cNvSpPr txBox="1"/>
          <p:nvPr/>
        </p:nvSpPr>
        <p:spPr>
          <a:xfrm>
            <a:off x="2498444" y="1769288"/>
            <a:ext cx="2520000" cy="407170"/>
          </a:xfrm>
          <a:prstGeom prst="rect">
            <a:avLst/>
          </a:prstGeom>
          <a:noFill/>
          <a:ln>
            <a:noFill/>
          </a:ln>
        </p:spPr>
        <p:txBody>
          <a:bodyPr vert="horz" wrap="square" lIns="0" tIns="0" rIns="0" bIns="0" rtlCol="0" anchor="ctr"/>
          <a:lstStyle/>
          <a:p>
            <a:pPr algn="ctr">
              <a:lnSpc>
                <a:spcPct val="150000"/>
              </a:lnSpc>
            </a:pPr>
            <a:r>
              <a:rPr kumimoji="1" lang="en-US" altLang="zh-CN" sz="2600">
                <a:ln w="12700">
                  <a:noFill/>
                </a:ln>
                <a:solidFill>
                  <a:srgbClr val="404040">
                    <a:alpha val="100000"/>
                  </a:srgbClr>
                </a:solidFill>
                <a:latin typeface="OPPOSans B" panose="00020600040101010101"/>
                <a:ea typeface="OPPOSans B" panose="00020600040101010101"/>
                <a:cs typeface="OPPOSans B" panose="00020600040101010101"/>
              </a:rPr>
              <a:t>01</a:t>
            </a:r>
            <a:endParaRPr kumimoji="1" lang="zh-CN" altLang="en-US"/>
          </a:p>
        </p:txBody>
      </p:sp>
      <p:sp>
        <p:nvSpPr>
          <p:cNvPr id="8" name="标题 1"/>
          <p:cNvSpPr txBox="1"/>
          <p:nvPr/>
        </p:nvSpPr>
        <p:spPr>
          <a:xfrm>
            <a:off x="7159344" y="1769288"/>
            <a:ext cx="2520000" cy="407170"/>
          </a:xfrm>
          <a:prstGeom prst="rect">
            <a:avLst/>
          </a:prstGeom>
          <a:noFill/>
          <a:ln>
            <a:noFill/>
          </a:ln>
        </p:spPr>
        <p:txBody>
          <a:bodyPr vert="horz" wrap="square" lIns="0" tIns="0" rIns="0" bIns="0" rtlCol="0" anchor="ctr"/>
          <a:lstStyle/>
          <a:p>
            <a:pPr algn="ctr">
              <a:lnSpc>
                <a:spcPct val="150000"/>
              </a:lnSpc>
            </a:pPr>
            <a:r>
              <a:rPr kumimoji="1" lang="en-US" altLang="zh-CN" sz="2600">
                <a:ln w="12700">
                  <a:noFill/>
                </a:ln>
                <a:solidFill>
                  <a:srgbClr val="404040">
                    <a:alpha val="100000"/>
                  </a:srgbClr>
                </a:solidFill>
                <a:latin typeface="OPPOSans B" panose="00020600040101010101"/>
                <a:ea typeface="OPPOSans B" panose="00020600040101010101"/>
                <a:cs typeface="OPPOSans B" panose="00020600040101010101"/>
              </a:rPr>
              <a:t>02</a:t>
            </a:r>
            <a:endParaRPr kumimoji="1" lang="zh-CN" altLang="en-US"/>
          </a:p>
        </p:txBody>
      </p:sp>
      <p:sp>
        <p:nvSpPr>
          <p:cNvPr id="9"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感恩与展望</a:t>
            </a:r>
            <a:endParaRPr kumimoji="1" lang="zh-CN" altLang="en-US"/>
          </a:p>
        </p:txBody>
      </p:sp>
      <p:sp>
        <p:nvSpPr>
          <p:cNvPr id="10"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025802" y="2212572"/>
            <a:ext cx="700965" cy="700968"/>
          </a:xfrm>
          <a:custGeom>
            <a:avLst/>
            <a:gdLst>
              <a:gd name="connsiteX0" fmla="*/ 239758 w 239758"/>
              <a:gd name="connsiteY0" fmla="*/ 119879 h 239758"/>
              <a:gd name="connsiteX1" fmla="*/ 119879 w 239758"/>
              <a:gd name="connsiteY1" fmla="*/ 239758 h 239758"/>
              <a:gd name="connsiteX2" fmla="*/ 0 w 239758"/>
              <a:gd name="connsiteY2" fmla="*/ 119879 h 239758"/>
              <a:gd name="connsiteX3" fmla="*/ 119879 w 239758"/>
              <a:gd name="connsiteY3" fmla="*/ 0 h 239758"/>
              <a:gd name="connsiteX4" fmla="*/ 239758 w 239758"/>
              <a:gd name="connsiteY4" fmla="*/ 119879 h 239758"/>
            </a:gdLst>
            <a:ahLst/>
            <a:cxnLst/>
            <a:rect l="l" t="t" r="r" b="b"/>
            <a:pathLst>
              <a:path w="239758" h="239758">
                <a:moveTo>
                  <a:pt x="239758" y="119879"/>
                </a:moveTo>
                <a:cubicBezTo>
                  <a:pt x="239758" y="186087"/>
                  <a:pt x="186087" y="239758"/>
                  <a:pt x="119879" y="239758"/>
                </a:cubicBezTo>
                <a:cubicBezTo>
                  <a:pt x="53672" y="239758"/>
                  <a:pt x="0" y="186087"/>
                  <a:pt x="0" y="119879"/>
                </a:cubicBezTo>
                <a:cubicBezTo>
                  <a:pt x="0" y="53672"/>
                  <a:pt x="53672" y="0"/>
                  <a:pt x="119879" y="0"/>
                </a:cubicBezTo>
                <a:cubicBezTo>
                  <a:pt x="186087" y="0"/>
                  <a:pt x="239758" y="53672"/>
                  <a:pt x="239758" y="11987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3" name="标题 1"/>
          <p:cNvSpPr txBox="1"/>
          <p:nvPr/>
        </p:nvSpPr>
        <p:spPr>
          <a:xfrm rot="20837451">
            <a:off x="1383170" y="3984636"/>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20870900">
            <a:off x="3446571" y="5187237"/>
            <a:ext cx="2303191" cy="183997"/>
          </a:xfrm>
          <a:custGeom>
            <a:avLst/>
            <a:gdLst>
              <a:gd name="connsiteX0" fmla="*/ 0 w 3015680"/>
              <a:gd name="connsiteY0" fmla="*/ 168231 h 498618"/>
              <a:gd name="connsiteX1" fmla="*/ 2269792 w 3015680"/>
              <a:gd name="connsiteY1" fmla="*/ 168231 h 498618"/>
              <a:gd name="connsiteX2" fmla="*/ 3015681 w 3015680"/>
              <a:gd name="connsiteY2" fmla="*/ 498618 h 498618"/>
            </a:gdLst>
            <a:ahLst/>
            <a:cxnLst/>
            <a:rect l="l" t="t" r="r" b="b"/>
            <a:pathLst>
              <a:path w="3015680" h="498618">
                <a:moveTo>
                  <a:pt x="0" y="168231"/>
                </a:moveTo>
                <a:cubicBezTo>
                  <a:pt x="442834" y="39961"/>
                  <a:pt x="1303566" y="-135542"/>
                  <a:pt x="2269792" y="168231"/>
                </a:cubicBezTo>
                <a:cubicBezTo>
                  <a:pt x="2560859" y="259819"/>
                  <a:pt x="2809489" y="378500"/>
                  <a:pt x="3015681" y="498618"/>
                </a:cubicBezTo>
              </a:path>
            </a:pathLst>
          </a:custGeom>
          <a:noFill/>
          <a:ln w="50800"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7736447" y="5741480"/>
            <a:ext cx="494219" cy="494219"/>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840140" y="1028698"/>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rot="1036494">
            <a:off x="1949270" y="1329131"/>
            <a:ext cx="4763418" cy="1707982"/>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11112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rot="11206769">
            <a:off x="10002506" y="4615965"/>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rot="660000">
            <a:off x="4014657" y="4387315"/>
            <a:ext cx="4235042" cy="1670925"/>
          </a:xfrm>
          <a:custGeom>
            <a:avLst/>
            <a:gdLst>
              <a:gd name="connsiteX0" fmla="*/ 1425603 w 1425603"/>
              <a:gd name="connsiteY0" fmla="*/ 0 h 562468"/>
              <a:gd name="connsiteX1" fmla="*/ 406630 w 1425603"/>
              <a:gd name="connsiteY1" fmla="*/ 527469 h 562468"/>
              <a:gd name="connsiteX2" fmla="*/ 0 w 1425603"/>
              <a:gd name="connsiteY2" fmla="*/ 561993 h 562468"/>
            </a:gdLst>
            <a:ahLst/>
            <a:cxnLst/>
            <a:rect l="l" t="t" r="r" b="b"/>
            <a:pathLst>
              <a:path w="1425603" h="562468">
                <a:moveTo>
                  <a:pt x="1425603" y="0"/>
                </a:moveTo>
                <a:cubicBezTo>
                  <a:pt x="1254656" y="156802"/>
                  <a:pt x="906287" y="430606"/>
                  <a:pt x="406630" y="527469"/>
                </a:cubicBezTo>
                <a:cubicBezTo>
                  <a:pt x="256062" y="556719"/>
                  <a:pt x="118680" y="564631"/>
                  <a:pt x="0" y="561993"/>
                </a:cubicBezTo>
              </a:path>
            </a:pathLst>
          </a:custGeom>
          <a:noFill/>
          <a:ln w="82550"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rot="21413924">
            <a:off x="10829879" y="2949973"/>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9" name="标题 1"/>
          <p:cNvSpPr txBox="1"/>
          <p:nvPr/>
        </p:nvSpPr>
        <p:spPr>
          <a:xfrm rot="10977684">
            <a:off x="10764571" y="1053724"/>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22" name="标题 1"/>
          <p:cNvSpPr txBox="1"/>
          <p:nvPr/>
        </p:nvSpPr>
        <p:spPr>
          <a:xfrm rot="11933015">
            <a:off x="6363088" y="568909"/>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alpha val="100000"/>
              </a:schemeClr>
            </a:solidFill>
            <a:miter/>
          </a:ln>
        </p:spPr>
        <p:txBody>
          <a:bodyPr vert="horz" wrap="square" lIns="91440" tIns="45720" rIns="91440" bIns="45720" rtlCol="0" anchor="ctr"/>
          <a:lstStyle/>
          <a:p>
            <a:pPr algn="l">
              <a:lnSpc>
                <a:spcPct val="110000"/>
              </a:lnSpc>
            </a:pPr>
            <a:endParaRPr kumimoji="1" lang="zh-CN" altLang="en-US"/>
          </a:p>
        </p:txBody>
      </p:sp>
      <p:sp>
        <p:nvSpPr>
          <p:cNvPr id="23" name="标题 1"/>
          <p:cNvSpPr txBox="1"/>
          <p:nvPr/>
        </p:nvSpPr>
        <p:spPr>
          <a:xfrm>
            <a:off x="10890221" y="362856"/>
            <a:ext cx="383264" cy="383266"/>
          </a:xfrm>
          <a:custGeom>
            <a:avLst/>
            <a:gdLst>
              <a:gd name="connsiteX0" fmla="*/ 239759 w 239758"/>
              <a:gd name="connsiteY0" fmla="*/ 119879 h 239758"/>
              <a:gd name="connsiteX1" fmla="*/ 119879 w 239758"/>
              <a:gd name="connsiteY1" fmla="*/ 239758 h 239758"/>
              <a:gd name="connsiteX2" fmla="*/ 0 w 239758"/>
              <a:gd name="connsiteY2" fmla="*/ 119879 h 239758"/>
              <a:gd name="connsiteX3" fmla="*/ 119879 w 239758"/>
              <a:gd name="connsiteY3" fmla="*/ 0 h 239758"/>
              <a:gd name="connsiteX4" fmla="*/ 239759 w 239758"/>
              <a:gd name="connsiteY4" fmla="*/ 119879 h 239758"/>
            </a:gdLst>
            <a:ahLst/>
            <a:cxnLst/>
            <a:rect l="l" t="t" r="r" b="b"/>
            <a:pathLst>
              <a:path w="239758" h="239758">
                <a:moveTo>
                  <a:pt x="239759" y="119879"/>
                </a:moveTo>
                <a:cubicBezTo>
                  <a:pt x="239759" y="186087"/>
                  <a:pt x="186087" y="239758"/>
                  <a:pt x="119879" y="239758"/>
                </a:cubicBezTo>
                <a:cubicBezTo>
                  <a:pt x="53672" y="239758"/>
                  <a:pt x="0" y="186087"/>
                  <a:pt x="0" y="119879"/>
                </a:cubicBezTo>
                <a:cubicBezTo>
                  <a:pt x="0" y="53672"/>
                  <a:pt x="53672" y="0"/>
                  <a:pt x="119879" y="0"/>
                </a:cubicBezTo>
                <a:cubicBezTo>
                  <a:pt x="186087" y="0"/>
                  <a:pt x="239759" y="53672"/>
                  <a:pt x="239759" y="11987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4" name="标题 1"/>
          <p:cNvSpPr txBox="1"/>
          <p:nvPr/>
        </p:nvSpPr>
        <p:spPr>
          <a:xfrm>
            <a:off x="9610725" y="5872976"/>
            <a:ext cx="2273300" cy="276999"/>
          </a:xfrm>
          <a:prstGeom prst="rect">
            <a:avLst/>
          </a:prstGeom>
          <a:noFill/>
          <a:ln cap="sq">
            <a:noFill/>
          </a:ln>
        </p:spPr>
        <p:txBody>
          <a:bodyPr vert="horz" wrap="square" lIns="0" tIns="0" rIns="0" bIns="0" rtlCol="0" anchor="t"/>
          <a:lstStyle/>
          <a:p>
            <a:pPr algn="l">
              <a:lnSpc>
                <a:spcPct val="123000"/>
              </a:lnSpc>
            </a:pPr>
            <a:r>
              <a:rPr kumimoji="1" lang="en-US" alt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时间：2025.06.13</a:t>
            </a:r>
            <a:endParaRPr kumimoji="1" lang="zh-CN" altLang="en-US"/>
          </a:p>
        </p:txBody>
      </p:sp>
      <p:sp>
        <p:nvSpPr>
          <p:cNvPr id="25" name="标题 1"/>
          <p:cNvSpPr txBox="1"/>
          <p:nvPr/>
        </p:nvSpPr>
        <p:spPr>
          <a:xfrm>
            <a:off x="673100" y="5872976"/>
            <a:ext cx="2273300" cy="276999"/>
          </a:xfrm>
          <a:prstGeom prst="rect">
            <a:avLst/>
          </a:prstGeom>
          <a:noFill/>
          <a:ln cap="sq">
            <a:noFill/>
          </a:ln>
        </p:spPr>
        <p:txBody>
          <a:bodyPr vert="horz" wrap="square" lIns="0" tIns="0" rIns="0" bIns="0" rtlCol="0" anchor="t"/>
          <a:lstStyle/>
          <a:p>
            <a:pPr algn="l">
              <a:lnSpc>
                <a:spcPct val="123000"/>
              </a:lnSpc>
            </a:pPr>
            <a:r>
              <a:rPr kumimoji="1" lang="en-US" alt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主讲人：</a:t>
            </a:r>
            <a:r>
              <a:rPr kumimoji="1" lang="zh-CN" sz="1800">
                <a:ln w="12700">
                  <a:noFill/>
                </a:ln>
                <a:solidFill>
                  <a:srgbClr val="000000">
                    <a:alpha val="100000"/>
                  </a:srgbClr>
                </a:solidFill>
                <a:latin typeface="思源黑体 CN Regular" panose="020B0300000000000000"/>
                <a:ea typeface="思源黑体 CN Regular" panose="020B0300000000000000"/>
                <a:cs typeface="思源黑体 CN Regular" panose="020B0300000000000000"/>
              </a:rPr>
              <a:t>陈惠玲</a:t>
            </a:r>
            <a:endParaRPr kumimoji="1" lang="zh-CN"/>
          </a:p>
        </p:txBody>
      </p:sp>
      <p:sp>
        <p:nvSpPr>
          <p:cNvPr id="27" name="标题 1"/>
          <p:cNvSpPr txBox="1"/>
          <p:nvPr/>
        </p:nvSpPr>
        <p:spPr>
          <a:xfrm>
            <a:off x="6359682" y="1295298"/>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31" name="标题 1"/>
          <p:cNvSpPr txBox="1"/>
          <p:nvPr/>
        </p:nvSpPr>
        <p:spPr>
          <a:xfrm>
            <a:off x="4801870" y="1896110"/>
            <a:ext cx="5644515" cy="2957195"/>
          </a:xfrm>
          <a:prstGeom prst="rect">
            <a:avLst/>
          </a:prstGeom>
          <a:noFill/>
          <a:ln cap="sq">
            <a:noFill/>
          </a:ln>
          <a:effectLst/>
        </p:spPr>
        <p:txBody>
          <a:bodyPr vert="horz" wrap="square" lIns="0" tIns="0" rIns="0" bIns="0" rtlCol="0" anchor="ctr"/>
          <a:lstStyle/>
          <a:p>
            <a:pPr algn="l">
              <a:lnSpc>
                <a:spcPct val="130000"/>
              </a:lnSpc>
            </a:pPr>
            <a:r>
              <a:rPr kumimoji="1" lang="en-US" altLang="zh-CN" sz="96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谢谢大家</a:t>
            </a:r>
            <a:endParaRPr kumimoji="1" lang="zh-CN" altLang="en-US" sz="9600"/>
          </a:p>
        </p:txBody>
      </p:sp>
      <p:sp>
        <p:nvSpPr>
          <p:cNvPr id="32" name="标题 1"/>
          <p:cNvSpPr txBox="1"/>
          <p:nvPr/>
        </p:nvSpPr>
        <p:spPr>
          <a:xfrm>
            <a:off x="711200" y="5638800"/>
            <a:ext cx="469900" cy="50800"/>
          </a:xfrm>
          <a:prstGeom prst="rect">
            <a:avLst/>
          </a:prstGeom>
          <a:solidFill>
            <a:schemeClr val="tx1">
              <a:lumMod val="75000"/>
              <a:alpha val="100000"/>
            </a:schemeClr>
          </a:solidFill>
        </p:spPr>
        <p:txBody>
          <a:bodyPr vert="horz" wrap="square" lIns="0" tIns="0" rIns="0" bIns="0" rtlCol="0" anchor="ctr"/>
          <a:lstStyle/>
          <a:p>
            <a:pPr algn="ctr">
              <a:lnSpc>
                <a:spcPct val="100000"/>
              </a:lnSpc>
            </a:pPr>
            <a:endParaRPr kumimoji="1" lang="zh-CN" altLang="en-US"/>
          </a:p>
        </p:txBody>
      </p:sp>
      <p:sp>
        <p:nvSpPr>
          <p:cNvPr id="33" name="标题 1"/>
          <p:cNvSpPr txBox="1"/>
          <p:nvPr/>
        </p:nvSpPr>
        <p:spPr>
          <a:xfrm>
            <a:off x="9626600" y="5638800"/>
            <a:ext cx="469900" cy="50800"/>
          </a:xfrm>
          <a:prstGeom prst="rect">
            <a:avLst/>
          </a:prstGeom>
          <a:solidFill>
            <a:schemeClr val="tx1">
              <a:lumMod val="75000"/>
              <a:alpha val="100000"/>
            </a:schemeClr>
          </a:solidFill>
        </p:spPr>
        <p:txBody>
          <a:bodyPr vert="horz" wrap="square" lIns="0" tIns="0" rIns="0" bIns="0" rtlCol="0" anchor="ctr"/>
          <a:lstStyle/>
          <a:p>
            <a:pPr algn="ctr">
              <a:lnSpc>
                <a:spcPct val="10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01</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强强联合，价值共振</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4373880" y="1130300"/>
            <a:ext cx="7145020" cy="1470391"/>
          </a:xfrm>
          <a:prstGeom prst="roundRect">
            <a:avLst>
              <a:gd name="adj" fmla="val 6335"/>
            </a:avLst>
          </a:prstGeom>
          <a:solidFill>
            <a:schemeClr val="bg1"/>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H="1" flipV="1">
            <a:off x="11238396" y="1286657"/>
            <a:ext cx="138264" cy="140553"/>
          </a:xfrm>
          <a:prstGeom prst="ellipse">
            <a:avLst/>
          </a:prstGeom>
          <a:solidFill>
            <a:schemeClr val="accent1"/>
          </a:solidFill>
          <a:ln w="571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695505" y="1325830"/>
            <a:ext cx="6444933" cy="1079331"/>
          </a:xfrm>
          <a:prstGeom prst="rect">
            <a:avLst/>
          </a:prstGeom>
          <a:noFill/>
          <a:ln>
            <a:noFill/>
          </a:ln>
        </p:spPr>
        <p:txBody>
          <a:bodyPr vert="horz" wrap="square" lIns="0" tIns="0" rIns="0" bIns="0" rtlCol="0" anchor="ctr"/>
          <a:lstStyle/>
          <a:p>
            <a:pPr algn="l">
              <a:lnSpc>
                <a:spcPct val="150000"/>
              </a:lnSpc>
            </a:pPr>
            <a:r>
              <a:rPr kumimoji="1" lang="en-US" altLang="zh-CN" sz="14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盟会成立19年来，始终将“成员财富增长”作为核心使命，众多成员通过盟会投资实现资产数倍增长，是汇聚财富追求者的温暖大家庭。</a:t>
            </a:r>
            <a:endParaRPr kumimoji="1" lang="zh-CN" altLang="en-US"/>
          </a:p>
        </p:txBody>
      </p:sp>
      <p:sp>
        <p:nvSpPr>
          <p:cNvPr id="6" name="标题 1"/>
          <p:cNvSpPr txBox="1"/>
          <p:nvPr/>
        </p:nvSpPr>
        <p:spPr>
          <a:xfrm>
            <a:off x="4373880" y="2862714"/>
            <a:ext cx="7145020" cy="1470391"/>
          </a:xfrm>
          <a:prstGeom prst="roundRect">
            <a:avLst>
              <a:gd name="adj" fmla="val 6335"/>
            </a:avLst>
          </a:prstGeom>
          <a:solidFill>
            <a:schemeClr val="bg1"/>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flipH="1" flipV="1">
            <a:off x="11238396" y="2978094"/>
            <a:ext cx="138264" cy="140553"/>
          </a:xfrm>
          <a:prstGeom prst="ellipse">
            <a:avLst/>
          </a:prstGeom>
          <a:solidFill>
            <a:schemeClr val="accent2"/>
          </a:solidFill>
          <a:ln w="57150" cap="sq">
            <a:noFill/>
            <a:miter/>
          </a:ln>
        </p:spPr>
        <p:txBody>
          <a:bodyPr vert="horz" wrap="square" lIns="91440" tIns="45720" rIns="91440" bIns="45720" rtlCol="0" anchor="ctr"/>
          <a:lstStyle/>
          <a:p>
            <a:pPr algn="ctr">
              <a:lnSpc>
                <a:spcPct val="110000"/>
              </a:lnSpc>
            </a:pPr>
            <a:endParaRPr kumimoji="1" lang="zh-CN" altLang="en-US"/>
          </a:p>
        </p:txBody>
      </p:sp>
      <p:pic>
        <p:nvPicPr>
          <p:cNvPr id="8" name="图片 7"/>
          <p:cNvPicPr>
            <a:picLocks noChangeAspect="1"/>
          </p:cNvPicPr>
          <p:nvPr/>
        </p:nvPicPr>
        <p:blipFill>
          <a:blip r:embed="rId1">
            <a:alphaModFix amt="100000"/>
          </a:blip>
          <a:srcRect l="27392" r="27392"/>
          <a:stretch>
            <a:fillRect/>
          </a:stretch>
        </p:blipFill>
        <p:spPr>
          <a:xfrm>
            <a:off x="660400" y="1132737"/>
            <a:ext cx="3355340" cy="4944061"/>
          </a:xfrm>
          <a:custGeom>
            <a:avLst/>
            <a:gdLst/>
            <a:ahLst/>
            <a:cxnLst/>
            <a:rect l="l" t="t" r="r" b="b"/>
            <a:pathLst>
              <a:path w="3355340" h="4944061">
                <a:moveTo>
                  <a:pt x="150654" y="0"/>
                </a:moveTo>
                <a:lnTo>
                  <a:pt x="3204686" y="0"/>
                </a:lnTo>
                <a:cubicBezTo>
                  <a:pt x="3287890" y="0"/>
                  <a:pt x="3355340" y="67450"/>
                  <a:pt x="3355340" y="150654"/>
                </a:cubicBezTo>
                <a:lnTo>
                  <a:pt x="3355340" y="4793407"/>
                </a:lnTo>
                <a:cubicBezTo>
                  <a:pt x="3355340" y="4876611"/>
                  <a:pt x="3287890" y="4944061"/>
                  <a:pt x="3204686" y="4944061"/>
                </a:cubicBezTo>
                <a:lnTo>
                  <a:pt x="150654" y="4944061"/>
                </a:lnTo>
                <a:cubicBezTo>
                  <a:pt x="67450" y="4944061"/>
                  <a:pt x="0" y="4876611"/>
                  <a:pt x="0" y="4793407"/>
                </a:cubicBezTo>
                <a:lnTo>
                  <a:pt x="0" y="150654"/>
                </a:lnTo>
                <a:cubicBezTo>
                  <a:pt x="0" y="67450"/>
                  <a:pt x="67450" y="0"/>
                  <a:pt x="150654" y="0"/>
                </a:cubicBezTo>
                <a:close/>
              </a:path>
            </a:pathLst>
          </a:custGeom>
          <a:noFill/>
          <a:ln>
            <a:noFill/>
          </a:ln>
        </p:spPr>
      </p:pic>
      <p:sp>
        <p:nvSpPr>
          <p:cNvPr id="9" name="标题 1"/>
          <p:cNvSpPr txBox="1"/>
          <p:nvPr/>
        </p:nvSpPr>
        <p:spPr>
          <a:xfrm>
            <a:off x="4373880" y="4595129"/>
            <a:ext cx="7145020" cy="1470391"/>
          </a:xfrm>
          <a:prstGeom prst="roundRect">
            <a:avLst>
              <a:gd name="adj" fmla="val 6335"/>
            </a:avLst>
          </a:prstGeom>
          <a:solidFill>
            <a:schemeClr val="bg1"/>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flipH="1" flipV="1">
            <a:off x="11238396" y="4751486"/>
            <a:ext cx="138264" cy="140553"/>
          </a:xfrm>
          <a:prstGeom prst="ellipse">
            <a:avLst/>
          </a:prstGeom>
          <a:solidFill>
            <a:schemeClr val="accent1"/>
          </a:solidFill>
          <a:ln w="5715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4695505" y="3058244"/>
            <a:ext cx="6444933" cy="1079331"/>
          </a:xfrm>
          <a:prstGeom prst="rect">
            <a:avLst/>
          </a:prstGeom>
          <a:noFill/>
          <a:ln>
            <a:noFill/>
          </a:ln>
        </p:spPr>
        <p:txBody>
          <a:bodyPr vert="horz" wrap="square" lIns="0" tIns="0" rIns="0" bIns="0" rtlCol="0" anchor="ctr"/>
          <a:lstStyle/>
          <a:p>
            <a:pPr algn="l">
              <a:lnSpc>
                <a:spcPct val="150000"/>
              </a:lnSpc>
            </a:pPr>
            <a:r>
              <a:rPr kumimoji="1" lang="en-US" altLang="zh-CN" sz="14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黑石自1985年以40万美元起家，如今业务已覆盖60多个国家，管理着1.2万亿美元资产，凭借穿越5次经济周期的专业洞察力，在全球资管领域举足轻重。</a:t>
            </a:r>
            <a:endParaRPr kumimoji="1" lang="zh-CN" altLang="en-US"/>
          </a:p>
        </p:txBody>
      </p:sp>
      <p:sp>
        <p:nvSpPr>
          <p:cNvPr id="12" name="标题 1"/>
          <p:cNvSpPr txBox="1"/>
          <p:nvPr/>
        </p:nvSpPr>
        <p:spPr>
          <a:xfrm>
            <a:off x="4695505" y="4790659"/>
            <a:ext cx="6444933" cy="1079331"/>
          </a:xfrm>
          <a:prstGeom prst="rect">
            <a:avLst/>
          </a:prstGeom>
          <a:noFill/>
          <a:ln>
            <a:noFill/>
          </a:ln>
        </p:spPr>
        <p:txBody>
          <a:bodyPr vert="horz" wrap="square" lIns="0" tIns="0" rIns="0" bIns="0" rtlCol="0" anchor="ctr"/>
          <a:lstStyle/>
          <a:p>
            <a:pPr algn="l">
              <a:lnSpc>
                <a:spcPct val="150000"/>
              </a:lnSpc>
            </a:pPr>
            <a:r>
              <a:rPr kumimoji="1" lang="en-US" altLang="zh-CN" sz="14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盟会与黑石的合作，就如同郑和下西洋时宝船与罗盘的配合，是价值理念的必然共振，让普通投资者得以搭乘全球资本快车，驶向财富彼岸。</a:t>
            </a:r>
            <a:endParaRPr kumimoji="1" lang="zh-CN" altLang="en-US"/>
          </a:p>
        </p:txBody>
      </p:sp>
      <p:sp>
        <p:nvSpPr>
          <p:cNvPr id="13"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盟会与黑石：携手共进的必然</a:t>
            </a:r>
            <a:endParaRPr kumimoji="1" lang="zh-CN" altLang="en-US"/>
          </a:p>
        </p:txBody>
      </p:sp>
      <p:sp>
        <p:nvSpPr>
          <p:cNvPr id="14"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02</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黑石在中国：深度布局与坚定信心</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60399" y="2037940"/>
            <a:ext cx="3420000" cy="3600000"/>
          </a:xfrm>
          <a:prstGeom prst="rect">
            <a:avLst/>
          </a:prstGeom>
          <a:solidFill>
            <a:schemeClr val="bg1">
              <a:lumMod val="95000"/>
            </a:schemeClr>
          </a:solidFill>
          <a:ln w="12700" cap="sq">
            <a:noFill/>
            <a:miter/>
          </a:ln>
        </p:spPr>
        <p:txBody>
          <a:bodyPr vert="horz" wrap="square" lIns="0" tIns="0" rIns="0" bIns="0" rtlCol="0" anchor="ctr"/>
          <a:lstStyle/>
          <a:p>
            <a:pPr algn="ctr">
              <a:lnSpc>
                <a:spcPct val="100000"/>
              </a:lnSpc>
            </a:pPr>
            <a:endParaRPr kumimoji="1" lang="zh-CN" altLang="en-US"/>
          </a:p>
        </p:txBody>
      </p:sp>
      <p:sp>
        <p:nvSpPr>
          <p:cNvPr id="4" name="标题 1"/>
          <p:cNvSpPr txBox="1"/>
          <p:nvPr/>
        </p:nvSpPr>
        <p:spPr>
          <a:xfrm>
            <a:off x="966470" y="2284730"/>
            <a:ext cx="2807970" cy="3142615"/>
          </a:xfrm>
          <a:prstGeom prst="rect">
            <a:avLst/>
          </a:prstGeom>
          <a:noFill/>
          <a:ln w="12700" cap="sq">
            <a:noFill/>
            <a:miter/>
          </a:ln>
        </p:spPr>
        <p:txBody>
          <a:bodyPr vert="horz" wrap="square" lIns="0" tIns="0" rIns="0" bIns="0" rtlCol="0" anchor="t"/>
          <a:lstStyle/>
          <a:p>
            <a:pPr algn="l">
              <a:lnSpc>
                <a:spcPct val="150000"/>
              </a:lnSpc>
            </a:pPr>
            <a:r>
              <a:rPr kumimoji="1" lang="en-US" altLang="zh-CN" sz="2000">
                <a:ln w="12700">
                  <a:noFill/>
                </a:ln>
                <a:solidFill>
                  <a:srgbClr val="404040">
                    <a:alpha val="100000"/>
                  </a:srgbClr>
                </a:solidFill>
                <a:latin typeface="Source Han Sans CN Normal" panose="020B0400000000000000"/>
                <a:ea typeface="Source Han Sans CN Normal" panose="020B0400000000000000"/>
                <a:cs typeface="Source Han Sans CN Normal" panose="020B0400000000000000"/>
              </a:rPr>
              <a:t>2007年，黑石首次进入中国，投资蓝星集团，开启本土化探索之旅，迈出了深入了解中国市场的第一步。</a:t>
            </a:r>
            <a:endParaRPr kumimoji="1" lang="zh-CN" altLang="en-US" sz="2000"/>
          </a:p>
        </p:txBody>
      </p:sp>
      <p:sp>
        <p:nvSpPr>
          <p:cNvPr id="5" name="标题 1"/>
          <p:cNvSpPr txBox="1"/>
          <p:nvPr/>
        </p:nvSpPr>
        <p:spPr>
          <a:xfrm>
            <a:off x="4379649" y="2037940"/>
            <a:ext cx="3420000" cy="3600000"/>
          </a:xfrm>
          <a:prstGeom prst="rect">
            <a:avLst/>
          </a:prstGeom>
          <a:solidFill>
            <a:schemeClr val="bg1">
              <a:lumMod val="95000"/>
            </a:schemeClr>
          </a:solidFill>
          <a:ln w="12700" cap="sq">
            <a:noFill/>
            <a:miter/>
          </a:ln>
        </p:spPr>
        <p:txBody>
          <a:bodyPr vert="horz" wrap="square" lIns="0" tIns="0" rIns="0" bIns="0" rtlCol="0" anchor="ctr"/>
          <a:lstStyle/>
          <a:p>
            <a:pPr algn="ctr">
              <a:lnSpc>
                <a:spcPct val="100000"/>
              </a:lnSpc>
            </a:pPr>
            <a:endParaRPr kumimoji="1" lang="zh-CN" altLang="en-US"/>
          </a:p>
        </p:txBody>
      </p:sp>
      <p:sp>
        <p:nvSpPr>
          <p:cNvPr id="6" name="标题 1"/>
          <p:cNvSpPr txBox="1"/>
          <p:nvPr/>
        </p:nvSpPr>
        <p:spPr>
          <a:xfrm>
            <a:off x="4685665" y="2284730"/>
            <a:ext cx="2807970" cy="3143250"/>
          </a:xfrm>
          <a:prstGeom prst="rect">
            <a:avLst/>
          </a:prstGeom>
          <a:noFill/>
          <a:ln w="12700" cap="sq">
            <a:noFill/>
            <a:miter/>
          </a:ln>
        </p:spPr>
        <p:txBody>
          <a:bodyPr vert="horz" wrap="square" lIns="0" tIns="0" rIns="0" bIns="0" rtlCol="0" anchor="t"/>
          <a:lstStyle/>
          <a:p>
            <a:pPr algn="l">
              <a:lnSpc>
                <a:spcPct val="150000"/>
              </a:lnSpc>
            </a:pPr>
            <a:r>
              <a:rPr kumimoji="1" lang="en-US" altLang="zh-CN" sz="2000">
                <a:ln w="12700">
                  <a:noFill/>
                </a:ln>
                <a:solidFill>
                  <a:srgbClr val="404040">
                    <a:alpha val="100000"/>
                  </a:srgbClr>
                </a:solidFill>
                <a:latin typeface="Source Han Sans CN Normal" panose="020B0400000000000000"/>
                <a:ea typeface="Source Han Sans CN Normal" panose="020B0400000000000000"/>
                <a:cs typeface="Source Han Sans CN Normal" panose="020B0400000000000000"/>
              </a:rPr>
              <a:t>2014年，黑石收购SOHO中国20%股权，精准布局核心城市地标，彰显对中国房地产市场的深刻理解和长远眼光。</a:t>
            </a:r>
            <a:endParaRPr kumimoji="1" lang="zh-CN" altLang="en-US" sz="2000"/>
          </a:p>
        </p:txBody>
      </p:sp>
      <p:sp>
        <p:nvSpPr>
          <p:cNvPr id="7" name="标题 1"/>
          <p:cNvSpPr txBox="1"/>
          <p:nvPr/>
        </p:nvSpPr>
        <p:spPr>
          <a:xfrm>
            <a:off x="8098899" y="2037940"/>
            <a:ext cx="3420000" cy="3600000"/>
          </a:xfrm>
          <a:prstGeom prst="rect">
            <a:avLst/>
          </a:prstGeom>
          <a:solidFill>
            <a:schemeClr val="bg1">
              <a:lumMod val="95000"/>
            </a:schemeClr>
          </a:solidFill>
          <a:ln w="12700" cap="sq">
            <a:noFill/>
            <a:miter/>
          </a:ln>
        </p:spPr>
        <p:txBody>
          <a:bodyPr vert="horz" wrap="square" lIns="0" tIns="0" rIns="0" bIns="0" rtlCol="0" anchor="ctr"/>
          <a:lstStyle/>
          <a:p>
            <a:pPr algn="ctr">
              <a:lnSpc>
                <a:spcPct val="100000"/>
              </a:lnSpc>
            </a:pPr>
            <a:endParaRPr kumimoji="1" lang="zh-CN" altLang="en-US"/>
          </a:p>
        </p:txBody>
      </p:sp>
      <p:sp>
        <p:nvSpPr>
          <p:cNvPr id="8" name="标题 1"/>
          <p:cNvSpPr txBox="1"/>
          <p:nvPr/>
        </p:nvSpPr>
        <p:spPr>
          <a:xfrm>
            <a:off x="10643512" y="4862575"/>
            <a:ext cx="711348" cy="564526"/>
          </a:xfrm>
          <a:custGeom>
            <a:avLst/>
            <a:gdLst>
              <a:gd name="connsiteX0" fmla="*/ 426809 w 711348"/>
              <a:gd name="connsiteY0" fmla="*/ 0 h 564526"/>
              <a:gd name="connsiteX1" fmla="*/ 711348 w 711348"/>
              <a:gd name="connsiteY1" fmla="*/ 0 h 564526"/>
              <a:gd name="connsiteX2" fmla="*/ 711348 w 711348"/>
              <a:gd name="connsiteY2" fmla="*/ 284540 h 564526"/>
              <a:gd name="connsiteX3" fmla="*/ 426809 w 711348"/>
              <a:gd name="connsiteY3" fmla="*/ 564526 h 564526"/>
              <a:gd name="connsiteX4" fmla="*/ 426809 w 711348"/>
              <a:gd name="connsiteY4" fmla="*/ 442460 h 564526"/>
              <a:gd name="connsiteX5" fmla="*/ 589138 w 711348"/>
              <a:gd name="connsiteY5" fmla="*/ 284540 h 564526"/>
              <a:gd name="connsiteX6" fmla="*/ 426809 w 711348"/>
              <a:gd name="connsiteY6" fmla="*/ 284540 h 564526"/>
              <a:gd name="connsiteX7" fmla="*/ 0 w 711348"/>
              <a:gd name="connsiteY7" fmla="*/ 0 h 564526"/>
              <a:gd name="connsiteX8" fmla="*/ 284539 w 711348"/>
              <a:gd name="connsiteY8" fmla="*/ 0 h 564526"/>
              <a:gd name="connsiteX9" fmla="*/ 284539 w 711348"/>
              <a:gd name="connsiteY9" fmla="*/ 284540 h 564526"/>
              <a:gd name="connsiteX10" fmla="*/ 0 w 711348"/>
              <a:gd name="connsiteY10" fmla="*/ 564526 h 564526"/>
              <a:gd name="connsiteX11" fmla="*/ 0 w 711348"/>
              <a:gd name="connsiteY11" fmla="*/ 442460 h 564526"/>
              <a:gd name="connsiteX12" fmla="*/ 162329 w 711348"/>
              <a:gd name="connsiteY12" fmla="*/ 284540 h 564526"/>
              <a:gd name="connsiteX13" fmla="*/ 0 w 711348"/>
              <a:gd name="connsiteY13" fmla="*/ 284540 h 564526"/>
            </a:gdLst>
            <a:ahLst/>
            <a:cxnLst/>
            <a:rect l="l" t="t" r="r" b="b"/>
            <a:pathLst>
              <a:path w="711348" h="564526">
                <a:moveTo>
                  <a:pt x="426809" y="0"/>
                </a:moveTo>
                <a:lnTo>
                  <a:pt x="711348" y="0"/>
                </a:lnTo>
                <a:lnTo>
                  <a:pt x="711348" y="284540"/>
                </a:lnTo>
                <a:cubicBezTo>
                  <a:pt x="708861" y="439905"/>
                  <a:pt x="582194" y="564546"/>
                  <a:pt x="426809" y="564526"/>
                </a:cubicBezTo>
                <a:lnTo>
                  <a:pt x="426809" y="442460"/>
                </a:lnTo>
                <a:cubicBezTo>
                  <a:pt x="514735" y="442416"/>
                  <a:pt x="586675" y="372432"/>
                  <a:pt x="589138" y="284540"/>
                </a:cubicBezTo>
                <a:lnTo>
                  <a:pt x="426809" y="284540"/>
                </a:lnTo>
                <a:close/>
                <a:moveTo>
                  <a:pt x="0" y="0"/>
                </a:moveTo>
                <a:lnTo>
                  <a:pt x="284539" y="0"/>
                </a:lnTo>
                <a:lnTo>
                  <a:pt x="284539" y="284540"/>
                </a:lnTo>
                <a:cubicBezTo>
                  <a:pt x="282052" y="439905"/>
                  <a:pt x="155385" y="564546"/>
                  <a:pt x="0" y="564526"/>
                </a:cubicBezTo>
                <a:lnTo>
                  <a:pt x="0" y="442460"/>
                </a:lnTo>
                <a:cubicBezTo>
                  <a:pt x="87926" y="442416"/>
                  <a:pt x="159866" y="372432"/>
                  <a:pt x="162329" y="284540"/>
                </a:cubicBezTo>
                <a:lnTo>
                  <a:pt x="0" y="284540"/>
                </a:lnTo>
                <a:close/>
              </a:path>
            </a:pathLst>
          </a:custGeom>
          <a:solidFill>
            <a:schemeClr val="bg1">
              <a:lumMod val="85000"/>
              <a:alpha val="50000"/>
            </a:schemeClr>
          </a:solidFill>
          <a:ln w="6055" cap="flat">
            <a:no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a:off x="8404860" y="2284730"/>
            <a:ext cx="2807970" cy="3142615"/>
          </a:xfrm>
          <a:prstGeom prst="rect">
            <a:avLst/>
          </a:prstGeom>
          <a:noFill/>
          <a:ln w="12700" cap="sq">
            <a:noFill/>
            <a:miter/>
          </a:ln>
        </p:spPr>
        <p:txBody>
          <a:bodyPr vert="horz" wrap="square" lIns="0" tIns="0" rIns="0" bIns="0" rtlCol="0" anchor="t"/>
          <a:lstStyle/>
          <a:p>
            <a:pPr algn="l">
              <a:lnSpc>
                <a:spcPct val="150000"/>
              </a:lnSpc>
            </a:pPr>
            <a:r>
              <a:rPr kumimoji="1" lang="en-US" altLang="zh-CN" sz="2000">
                <a:ln w="12700">
                  <a:noFill/>
                </a:ln>
                <a:solidFill>
                  <a:srgbClr val="404040">
                    <a:alpha val="100000"/>
                  </a:srgbClr>
                </a:solidFill>
                <a:latin typeface="Source Han Sans CN Normal" panose="020B0400000000000000"/>
                <a:ea typeface="Source Han Sans CN Normal" panose="020B0400000000000000"/>
                <a:cs typeface="Source Han Sans CN Normal" panose="020B0400000000000000"/>
              </a:rPr>
              <a:t>2018年，黑石斥资12亿美元收购物流地产巨头普洛斯，成功抓住电商物流爆发前夜的发展机遇，进一步拓展在中国市场的业务版图。</a:t>
            </a:r>
            <a:endParaRPr kumimoji="1" lang="zh-CN" altLang="en-US" sz="2000"/>
          </a:p>
        </p:txBody>
      </p:sp>
      <p:sp>
        <p:nvSpPr>
          <p:cNvPr id="10" name="标题 1"/>
          <p:cNvSpPr txBox="1"/>
          <p:nvPr/>
        </p:nvSpPr>
        <p:spPr>
          <a:xfrm>
            <a:off x="6869390" y="4862575"/>
            <a:ext cx="711348" cy="564526"/>
          </a:xfrm>
          <a:custGeom>
            <a:avLst/>
            <a:gdLst>
              <a:gd name="connsiteX0" fmla="*/ 426809 w 711348"/>
              <a:gd name="connsiteY0" fmla="*/ 0 h 564526"/>
              <a:gd name="connsiteX1" fmla="*/ 711348 w 711348"/>
              <a:gd name="connsiteY1" fmla="*/ 0 h 564526"/>
              <a:gd name="connsiteX2" fmla="*/ 711348 w 711348"/>
              <a:gd name="connsiteY2" fmla="*/ 284540 h 564526"/>
              <a:gd name="connsiteX3" fmla="*/ 426809 w 711348"/>
              <a:gd name="connsiteY3" fmla="*/ 564526 h 564526"/>
              <a:gd name="connsiteX4" fmla="*/ 426809 w 711348"/>
              <a:gd name="connsiteY4" fmla="*/ 442460 h 564526"/>
              <a:gd name="connsiteX5" fmla="*/ 589138 w 711348"/>
              <a:gd name="connsiteY5" fmla="*/ 284540 h 564526"/>
              <a:gd name="connsiteX6" fmla="*/ 426809 w 711348"/>
              <a:gd name="connsiteY6" fmla="*/ 284540 h 564526"/>
              <a:gd name="connsiteX7" fmla="*/ 0 w 711348"/>
              <a:gd name="connsiteY7" fmla="*/ 0 h 564526"/>
              <a:gd name="connsiteX8" fmla="*/ 284539 w 711348"/>
              <a:gd name="connsiteY8" fmla="*/ 0 h 564526"/>
              <a:gd name="connsiteX9" fmla="*/ 284539 w 711348"/>
              <a:gd name="connsiteY9" fmla="*/ 284540 h 564526"/>
              <a:gd name="connsiteX10" fmla="*/ 0 w 711348"/>
              <a:gd name="connsiteY10" fmla="*/ 564526 h 564526"/>
              <a:gd name="connsiteX11" fmla="*/ 0 w 711348"/>
              <a:gd name="connsiteY11" fmla="*/ 442460 h 564526"/>
              <a:gd name="connsiteX12" fmla="*/ 162329 w 711348"/>
              <a:gd name="connsiteY12" fmla="*/ 284540 h 564526"/>
              <a:gd name="connsiteX13" fmla="*/ 0 w 711348"/>
              <a:gd name="connsiteY13" fmla="*/ 284540 h 564526"/>
            </a:gdLst>
            <a:ahLst/>
            <a:cxnLst/>
            <a:rect l="l" t="t" r="r" b="b"/>
            <a:pathLst>
              <a:path w="711348" h="564526">
                <a:moveTo>
                  <a:pt x="426809" y="0"/>
                </a:moveTo>
                <a:lnTo>
                  <a:pt x="711348" y="0"/>
                </a:lnTo>
                <a:lnTo>
                  <a:pt x="711348" y="284540"/>
                </a:lnTo>
                <a:cubicBezTo>
                  <a:pt x="708861" y="439905"/>
                  <a:pt x="582194" y="564546"/>
                  <a:pt x="426809" y="564526"/>
                </a:cubicBezTo>
                <a:lnTo>
                  <a:pt x="426809" y="442460"/>
                </a:lnTo>
                <a:cubicBezTo>
                  <a:pt x="514736" y="442416"/>
                  <a:pt x="586675" y="372432"/>
                  <a:pt x="589138" y="284540"/>
                </a:cubicBezTo>
                <a:lnTo>
                  <a:pt x="426809" y="284540"/>
                </a:lnTo>
                <a:close/>
                <a:moveTo>
                  <a:pt x="0" y="0"/>
                </a:moveTo>
                <a:lnTo>
                  <a:pt x="284539" y="0"/>
                </a:lnTo>
                <a:lnTo>
                  <a:pt x="284539" y="284540"/>
                </a:lnTo>
                <a:cubicBezTo>
                  <a:pt x="282052" y="439905"/>
                  <a:pt x="155385" y="564546"/>
                  <a:pt x="0" y="564526"/>
                </a:cubicBezTo>
                <a:lnTo>
                  <a:pt x="0" y="442460"/>
                </a:lnTo>
                <a:cubicBezTo>
                  <a:pt x="87926" y="442416"/>
                  <a:pt x="159866" y="372432"/>
                  <a:pt x="162329" y="284540"/>
                </a:cubicBezTo>
                <a:lnTo>
                  <a:pt x="0" y="284540"/>
                </a:lnTo>
                <a:close/>
              </a:path>
            </a:pathLst>
          </a:custGeom>
          <a:solidFill>
            <a:schemeClr val="bg1">
              <a:lumMod val="85000"/>
              <a:alpha val="50000"/>
            </a:schemeClr>
          </a:solidFill>
          <a:ln w="6055" cap="flat">
            <a:no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a:off x="3107970" y="4862575"/>
            <a:ext cx="711348" cy="564526"/>
          </a:xfrm>
          <a:custGeom>
            <a:avLst/>
            <a:gdLst>
              <a:gd name="connsiteX0" fmla="*/ 426809 w 711348"/>
              <a:gd name="connsiteY0" fmla="*/ 0 h 564526"/>
              <a:gd name="connsiteX1" fmla="*/ 711348 w 711348"/>
              <a:gd name="connsiteY1" fmla="*/ 0 h 564526"/>
              <a:gd name="connsiteX2" fmla="*/ 711348 w 711348"/>
              <a:gd name="connsiteY2" fmla="*/ 284540 h 564526"/>
              <a:gd name="connsiteX3" fmla="*/ 426809 w 711348"/>
              <a:gd name="connsiteY3" fmla="*/ 564526 h 564526"/>
              <a:gd name="connsiteX4" fmla="*/ 426809 w 711348"/>
              <a:gd name="connsiteY4" fmla="*/ 442460 h 564526"/>
              <a:gd name="connsiteX5" fmla="*/ 589138 w 711348"/>
              <a:gd name="connsiteY5" fmla="*/ 284540 h 564526"/>
              <a:gd name="connsiteX6" fmla="*/ 426809 w 711348"/>
              <a:gd name="connsiteY6" fmla="*/ 284540 h 564526"/>
              <a:gd name="connsiteX7" fmla="*/ 0 w 711348"/>
              <a:gd name="connsiteY7" fmla="*/ 0 h 564526"/>
              <a:gd name="connsiteX8" fmla="*/ 284539 w 711348"/>
              <a:gd name="connsiteY8" fmla="*/ 0 h 564526"/>
              <a:gd name="connsiteX9" fmla="*/ 284539 w 711348"/>
              <a:gd name="connsiteY9" fmla="*/ 284540 h 564526"/>
              <a:gd name="connsiteX10" fmla="*/ 0 w 711348"/>
              <a:gd name="connsiteY10" fmla="*/ 564526 h 564526"/>
              <a:gd name="connsiteX11" fmla="*/ 0 w 711348"/>
              <a:gd name="connsiteY11" fmla="*/ 442460 h 564526"/>
              <a:gd name="connsiteX12" fmla="*/ 162329 w 711348"/>
              <a:gd name="connsiteY12" fmla="*/ 284540 h 564526"/>
              <a:gd name="connsiteX13" fmla="*/ 0 w 711348"/>
              <a:gd name="connsiteY13" fmla="*/ 284540 h 564526"/>
            </a:gdLst>
            <a:ahLst/>
            <a:cxnLst/>
            <a:rect l="l" t="t" r="r" b="b"/>
            <a:pathLst>
              <a:path w="711348" h="564526">
                <a:moveTo>
                  <a:pt x="426809" y="0"/>
                </a:moveTo>
                <a:lnTo>
                  <a:pt x="711348" y="0"/>
                </a:lnTo>
                <a:lnTo>
                  <a:pt x="711348" y="284540"/>
                </a:lnTo>
                <a:cubicBezTo>
                  <a:pt x="708861" y="439905"/>
                  <a:pt x="582194" y="564546"/>
                  <a:pt x="426809" y="564526"/>
                </a:cubicBezTo>
                <a:lnTo>
                  <a:pt x="426809" y="442460"/>
                </a:lnTo>
                <a:cubicBezTo>
                  <a:pt x="514735" y="442416"/>
                  <a:pt x="586675" y="372432"/>
                  <a:pt x="589138" y="284540"/>
                </a:cubicBezTo>
                <a:lnTo>
                  <a:pt x="426809" y="284540"/>
                </a:lnTo>
                <a:close/>
                <a:moveTo>
                  <a:pt x="0" y="0"/>
                </a:moveTo>
                <a:lnTo>
                  <a:pt x="284539" y="0"/>
                </a:lnTo>
                <a:lnTo>
                  <a:pt x="284539" y="284540"/>
                </a:lnTo>
                <a:cubicBezTo>
                  <a:pt x="282052" y="439905"/>
                  <a:pt x="155385" y="564546"/>
                  <a:pt x="0" y="564526"/>
                </a:cubicBezTo>
                <a:lnTo>
                  <a:pt x="0" y="442460"/>
                </a:lnTo>
                <a:cubicBezTo>
                  <a:pt x="87926" y="442416"/>
                  <a:pt x="159866" y="372432"/>
                  <a:pt x="162329" y="284540"/>
                </a:cubicBezTo>
                <a:lnTo>
                  <a:pt x="0" y="284540"/>
                </a:lnTo>
                <a:close/>
              </a:path>
            </a:pathLst>
          </a:custGeom>
          <a:solidFill>
            <a:schemeClr val="bg1">
              <a:lumMod val="85000"/>
              <a:alpha val="50000"/>
            </a:schemeClr>
          </a:solidFill>
          <a:ln w="6055"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673101" y="1885722"/>
            <a:ext cx="3407298" cy="152218"/>
          </a:xfrm>
          <a:custGeom>
            <a:avLst/>
            <a:gdLst>
              <a:gd name="connsiteX0" fmla="*/ 145681 w 3407298"/>
              <a:gd name="connsiteY0" fmla="*/ 0 h 152218"/>
              <a:gd name="connsiteX1" fmla="*/ 1032979 w 3407298"/>
              <a:gd name="connsiteY1" fmla="*/ 0 h 152218"/>
              <a:gd name="connsiteX2" fmla="*/ 2374319 w 3407298"/>
              <a:gd name="connsiteY2" fmla="*/ 0 h 152218"/>
              <a:gd name="connsiteX3" fmla="*/ 3261617 w 3407298"/>
              <a:gd name="connsiteY3" fmla="*/ 0 h 152218"/>
              <a:gd name="connsiteX4" fmla="*/ 3407298 w 3407298"/>
              <a:gd name="connsiteY4" fmla="*/ 145681 h 152218"/>
              <a:gd name="connsiteX5" fmla="*/ 3407298 w 3407298"/>
              <a:gd name="connsiteY5" fmla="*/ 152218 h 152218"/>
              <a:gd name="connsiteX6" fmla="*/ 2520000 w 3407298"/>
              <a:gd name="connsiteY6" fmla="*/ 152218 h 152218"/>
              <a:gd name="connsiteX7" fmla="*/ 887298 w 3407298"/>
              <a:gd name="connsiteY7" fmla="*/ 152218 h 152218"/>
              <a:gd name="connsiteX8" fmla="*/ 0 w 3407298"/>
              <a:gd name="connsiteY8" fmla="*/ 152218 h 152218"/>
              <a:gd name="connsiteX9" fmla="*/ 0 w 3407298"/>
              <a:gd name="connsiteY9" fmla="*/ 145681 h 152218"/>
              <a:gd name="connsiteX10" fmla="*/ 145681 w 3407298"/>
              <a:gd name="connsiteY10" fmla="*/ 0 h 152218"/>
            </a:gdLst>
            <a:ahLst/>
            <a:cxnLst/>
            <a:rect l="l" t="t" r="r" b="b"/>
            <a:pathLst>
              <a:path w="3407298" h="152218">
                <a:moveTo>
                  <a:pt x="145681" y="0"/>
                </a:moveTo>
                <a:lnTo>
                  <a:pt x="1032979" y="0"/>
                </a:lnTo>
                <a:lnTo>
                  <a:pt x="2374319" y="0"/>
                </a:lnTo>
                <a:lnTo>
                  <a:pt x="3261617" y="0"/>
                </a:lnTo>
                <a:cubicBezTo>
                  <a:pt x="3342074" y="0"/>
                  <a:pt x="3407298" y="65224"/>
                  <a:pt x="3407298" y="145681"/>
                </a:cubicBezTo>
                <a:lnTo>
                  <a:pt x="3407298" y="152218"/>
                </a:lnTo>
                <a:lnTo>
                  <a:pt x="2520000" y="152218"/>
                </a:lnTo>
                <a:lnTo>
                  <a:pt x="887298" y="152218"/>
                </a:lnTo>
                <a:lnTo>
                  <a:pt x="0" y="152218"/>
                </a:lnTo>
                <a:lnTo>
                  <a:pt x="0" y="145681"/>
                </a:lnTo>
                <a:cubicBezTo>
                  <a:pt x="0" y="65224"/>
                  <a:pt x="65224" y="0"/>
                  <a:pt x="145681" y="0"/>
                </a:cubicBezTo>
                <a:close/>
              </a:path>
            </a:pathLst>
          </a:custGeom>
          <a:solidFill>
            <a:schemeClr val="accent1"/>
          </a:solidFill>
          <a:ln w="12700" cap="sq">
            <a:noFill/>
            <a:miter/>
          </a:ln>
        </p:spPr>
        <p:txBody>
          <a:bodyPr vert="horz" wrap="square" lIns="0" tIns="0" rIns="0" bIns="0" rtlCol="0" anchor="ctr"/>
          <a:lstStyle/>
          <a:p>
            <a:pPr algn="ctr">
              <a:lnSpc>
                <a:spcPct val="100000"/>
              </a:lnSpc>
            </a:pPr>
            <a:endParaRPr kumimoji="1" lang="zh-CN" altLang="en-US"/>
          </a:p>
        </p:txBody>
      </p:sp>
      <p:sp>
        <p:nvSpPr>
          <p:cNvPr id="13" name="标题 1"/>
          <p:cNvSpPr txBox="1"/>
          <p:nvPr/>
        </p:nvSpPr>
        <p:spPr>
          <a:xfrm>
            <a:off x="4392351" y="1885722"/>
            <a:ext cx="3407298" cy="152218"/>
          </a:xfrm>
          <a:custGeom>
            <a:avLst/>
            <a:gdLst>
              <a:gd name="connsiteX0" fmla="*/ 145681 w 3407298"/>
              <a:gd name="connsiteY0" fmla="*/ 0 h 152218"/>
              <a:gd name="connsiteX1" fmla="*/ 1032979 w 3407298"/>
              <a:gd name="connsiteY1" fmla="*/ 0 h 152218"/>
              <a:gd name="connsiteX2" fmla="*/ 2374319 w 3407298"/>
              <a:gd name="connsiteY2" fmla="*/ 0 h 152218"/>
              <a:gd name="connsiteX3" fmla="*/ 3261617 w 3407298"/>
              <a:gd name="connsiteY3" fmla="*/ 0 h 152218"/>
              <a:gd name="connsiteX4" fmla="*/ 3407298 w 3407298"/>
              <a:gd name="connsiteY4" fmla="*/ 145681 h 152218"/>
              <a:gd name="connsiteX5" fmla="*/ 3407298 w 3407298"/>
              <a:gd name="connsiteY5" fmla="*/ 152218 h 152218"/>
              <a:gd name="connsiteX6" fmla="*/ 2520000 w 3407298"/>
              <a:gd name="connsiteY6" fmla="*/ 152218 h 152218"/>
              <a:gd name="connsiteX7" fmla="*/ 887298 w 3407298"/>
              <a:gd name="connsiteY7" fmla="*/ 152218 h 152218"/>
              <a:gd name="connsiteX8" fmla="*/ 0 w 3407298"/>
              <a:gd name="connsiteY8" fmla="*/ 152218 h 152218"/>
              <a:gd name="connsiteX9" fmla="*/ 0 w 3407298"/>
              <a:gd name="connsiteY9" fmla="*/ 145681 h 152218"/>
              <a:gd name="connsiteX10" fmla="*/ 145681 w 3407298"/>
              <a:gd name="connsiteY10" fmla="*/ 0 h 152218"/>
            </a:gdLst>
            <a:ahLst/>
            <a:cxnLst/>
            <a:rect l="l" t="t" r="r" b="b"/>
            <a:pathLst>
              <a:path w="3407298" h="152218">
                <a:moveTo>
                  <a:pt x="145681" y="0"/>
                </a:moveTo>
                <a:lnTo>
                  <a:pt x="1032979" y="0"/>
                </a:lnTo>
                <a:lnTo>
                  <a:pt x="2374319" y="0"/>
                </a:lnTo>
                <a:lnTo>
                  <a:pt x="3261617" y="0"/>
                </a:lnTo>
                <a:cubicBezTo>
                  <a:pt x="3342074" y="0"/>
                  <a:pt x="3407298" y="65224"/>
                  <a:pt x="3407298" y="145681"/>
                </a:cubicBezTo>
                <a:lnTo>
                  <a:pt x="3407298" y="152218"/>
                </a:lnTo>
                <a:lnTo>
                  <a:pt x="2520000" y="152218"/>
                </a:lnTo>
                <a:lnTo>
                  <a:pt x="887298" y="152218"/>
                </a:lnTo>
                <a:lnTo>
                  <a:pt x="0" y="152218"/>
                </a:lnTo>
                <a:lnTo>
                  <a:pt x="0" y="145681"/>
                </a:lnTo>
                <a:cubicBezTo>
                  <a:pt x="0" y="65224"/>
                  <a:pt x="65224" y="0"/>
                  <a:pt x="145681" y="0"/>
                </a:cubicBezTo>
                <a:close/>
              </a:path>
            </a:pathLst>
          </a:custGeom>
          <a:solidFill>
            <a:schemeClr val="accent1"/>
          </a:solidFill>
          <a:ln w="12700" cap="sq">
            <a:noFill/>
            <a:miter/>
          </a:ln>
        </p:spPr>
        <p:txBody>
          <a:bodyPr vert="horz" wrap="square" lIns="0" tIns="0" rIns="0" bIns="0" rtlCol="0" anchor="ctr"/>
          <a:lstStyle/>
          <a:p>
            <a:pPr algn="ctr">
              <a:lnSpc>
                <a:spcPct val="100000"/>
              </a:lnSpc>
            </a:pPr>
            <a:endParaRPr kumimoji="1" lang="zh-CN" altLang="en-US"/>
          </a:p>
        </p:txBody>
      </p:sp>
      <p:sp>
        <p:nvSpPr>
          <p:cNvPr id="14" name="标题 1"/>
          <p:cNvSpPr txBox="1"/>
          <p:nvPr/>
        </p:nvSpPr>
        <p:spPr>
          <a:xfrm>
            <a:off x="8111601" y="1885722"/>
            <a:ext cx="3407298" cy="152218"/>
          </a:xfrm>
          <a:custGeom>
            <a:avLst/>
            <a:gdLst>
              <a:gd name="connsiteX0" fmla="*/ 145681 w 3407298"/>
              <a:gd name="connsiteY0" fmla="*/ 0 h 152218"/>
              <a:gd name="connsiteX1" fmla="*/ 1032979 w 3407298"/>
              <a:gd name="connsiteY1" fmla="*/ 0 h 152218"/>
              <a:gd name="connsiteX2" fmla="*/ 2374319 w 3407298"/>
              <a:gd name="connsiteY2" fmla="*/ 0 h 152218"/>
              <a:gd name="connsiteX3" fmla="*/ 3261617 w 3407298"/>
              <a:gd name="connsiteY3" fmla="*/ 0 h 152218"/>
              <a:gd name="connsiteX4" fmla="*/ 3407298 w 3407298"/>
              <a:gd name="connsiteY4" fmla="*/ 145681 h 152218"/>
              <a:gd name="connsiteX5" fmla="*/ 3407298 w 3407298"/>
              <a:gd name="connsiteY5" fmla="*/ 152218 h 152218"/>
              <a:gd name="connsiteX6" fmla="*/ 2520000 w 3407298"/>
              <a:gd name="connsiteY6" fmla="*/ 152218 h 152218"/>
              <a:gd name="connsiteX7" fmla="*/ 887298 w 3407298"/>
              <a:gd name="connsiteY7" fmla="*/ 152218 h 152218"/>
              <a:gd name="connsiteX8" fmla="*/ 0 w 3407298"/>
              <a:gd name="connsiteY8" fmla="*/ 152218 h 152218"/>
              <a:gd name="connsiteX9" fmla="*/ 0 w 3407298"/>
              <a:gd name="connsiteY9" fmla="*/ 145681 h 152218"/>
              <a:gd name="connsiteX10" fmla="*/ 145681 w 3407298"/>
              <a:gd name="connsiteY10" fmla="*/ 0 h 152218"/>
            </a:gdLst>
            <a:ahLst/>
            <a:cxnLst/>
            <a:rect l="l" t="t" r="r" b="b"/>
            <a:pathLst>
              <a:path w="3407298" h="152218">
                <a:moveTo>
                  <a:pt x="145681" y="0"/>
                </a:moveTo>
                <a:lnTo>
                  <a:pt x="1032979" y="0"/>
                </a:lnTo>
                <a:lnTo>
                  <a:pt x="2374319" y="0"/>
                </a:lnTo>
                <a:lnTo>
                  <a:pt x="3261617" y="0"/>
                </a:lnTo>
                <a:cubicBezTo>
                  <a:pt x="3342074" y="0"/>
                  <a:pt x="3407298" y="65224"/>
                  <a:pt x="3407298" y="145681"/>
                </a:cubicBezTo>
                <a:lnTo>
                  <a:pt x="3407298" y="152218"/>
                </a:lnTo>
                <a:lnTo>
                  <a:pt x="2520000" y="152218"/>
                </a:lnTo>
                <a:lnTo>
                  <a:pt x="887298" y="152218"/>
                </a:lnTo>
                <a:lnTo>
                  <a:pt x="0" y="152218"/>
                </a:lnTo>
                <a:lnTo>
                  <a:pt x="0" y="145681"/>
                </a:lnTo>
                <a:cubicBezTo>
                  <a:pt x="0" y="65224"/>
                  <a:pt x="65224" y="0"/>
                  <a:pt x="145681" y="0"/>
                </a:cubicBezTo>
                <a:close/>
              </a:path>
            </a:pathLst>
          </a:custGeom>
          <a:solidFill>
            <a:schemeClr val="accent1"/>
          </a:solidFill>
          <a:ln w="12700" cap="sq">
            <a:noFill/>
            <a:miter/>
          </a:ln>
        </p:spPr>
        <p:txBody>
          <a:bodyPr vert="horz" wrap="square" lIns="0" tIns="0" rIns="0" bIns="0" rtlCol="0" anchor="ctr"/>
          <a:lstStyle/>
          <a:p>
            <a:pPr algn="ctr">
              <a:lnSpc>
                <a:spcPct val="100000"/>
              </a:lnSpc>
            </a:pPr>
            <a:endParaRPr kumimoji="1" lang="zh-CN" altLang="en-US"/>
          </a:p>
        </p:txBody>
      </p:sp>
      <p:sp>
        <p:nvSpPr>
          <p:cNvPr id="15"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黑石在中国市场的发展历程</a:t>
            </a:r>
            <a:endParaRPr kumimoji="1" lang="zh-CN" altLang="en-US"/>
          </a:p>
        </p:txBody>
      </p:sp>
      <p:sp>
        <p:nvSpPr>
          <p:cNvPr id="16"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cxnSp>
        <p:nvCxnSpPr>
          <p:cNvPr id="3" name="标题 1"/>
          <p:cNvCxnSpPr/>
          <p:nvPr/>
        </p:nvCxnSpPr>
        <p:spPr>
          <a:xfrm>
            <a:off x="700529" y="2298765"/>
            <a:ext cx="10778241" cy="0"/>
          </a:xfrm>
          <a:prstGeom prst="line">
            <a:avLst/>
          </a:prstGeom>
          <a:solidFill>
            <a:schemeClr val="accent3">
              <a:alpha val="15000"/>
            </a:schemeClr>
          </a:solidFill>
          <a:ln w="12700" cap="rnd">
            <a:solidFill>
              <a:schemeClr val="accent2"/>
            </a:solidFill>
            <a:round/>
          </a:ln>
        </p:spPr>
      </p:cxnSp>
      <p:sp>
        <p:nvSpPr>
          <p:cNvPr id="4" name="标题 1"/>
          <p:cNvSpPr txBox="1"/>
          <p:nvPr/>
        </p:nvSpPr>
        <p:spPr>
          <a:xfrm>
            <a:off x="3521366" y="2228156"/>
            <a:ext cx="141218" cy="141218"/>
          </a:xfrm>
          <a:prstGeom prst="ellipse">
            <a:avLst/>
          </a:prstGeom>
          <a:gradFill>
            <a:gsLst>
              <a:gs pos="0">
                <a:schemeClr val="accent2">
                  <a:lumMod val="60000"/>
                  <a:lumOff val="40000"/>
                  <a:alpha val="100000"/>
                </a:schemeClr>
              </a:gs>
              <a:gs pos="60000">
                <a:schemeClr val="accent2">
                  <a:alpha val="100000"/>
                </a:schemeClr>
              </a:gs>
            </a:gsLst>
            <a:lin ang="2700000" scaled="0"/>
          </a:gradFill>
          <a:ln w="57150" cap="rnd">
            <a:noFill/>
            <a:round/>
          </a:ln>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1347470" y="3153410"/>
            <a:ext cx="4488180" cy="2751455"/>
          </a:xfrm>
          <a:prstGeom prst="roundRect">
            <a:avLst>
              <a:gd name="adj" fmla="val 4673"/>
            </a:avLst>
          </a:prstGeom>
          <a:solidFill>
            <a:schemeClr val="accent2">
              <a:lumMod val="20000"/>
              <a:lumOff val="80000"/>
            </a:scheme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3067465" y="2838735"/>
            <a:ext cx="1049022" cy="517034"/>
          </a:xfrm>
          <a:prstGeom prst="roundRect">
            <a:avLst>
              <a:gd name="adj" fmla="val 50000"/>
            </a:avLst>
          </a:prstGeom>
          <a:solidFill>
            <a:schemeClr val="accent2">
              <a:lumMod val="20000"/>
              <a:lumOff val="80000"/>
            </a:schemeClr>
          </a:solidFill>
          <a:ln w="12700" cap="sq">
            <a:noFill/>
            <a:miter/>
          </a:ln>
          <a:effectLst>
            <a:outerShdw blurRad="406400" dist="38100" dir="10800000" sx="106000" sy="106000" algn="r" rotWithShape="0">
              <a:schemeClr val="bg1"/>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3082705" y="2838735"/>
            <a:ext cx="1018542" cy="517034"/>
          </a:xfrm>
          <a:prstGeom prst="roundRect">
            <a:avLst>
              <a:gd name="adj" fmla="val 50000"/>
            </a:avLst>
          </a:prstGeom>
          <a:solidFill>
            <a:schemeClr val="accent2">
              <a:lumMod val="20000"/>
              <a:lumOff val="80000"/>
            </a:schemeClr>
          </a:solidFill>
          <a:ln cap="sq">
            <a:noFill/>
            <a:prstDash val="solid"/>
            <a:miter/>
          </a:ln>
          <a:effectLst>
            <a:outerShdw blurRad="152400" dist="203200" dir="2700000" sx="88000" sy="88000" algn="tl" rotWithShape="0">
              <a:schemeClr val="accent2">
                <a:lumMod val="60000"/>
                <a:lumOff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3120502" y="2958753"/>
            <a:ext cx="939800" cy="228600"/>
          </a:xfrm>
          <a:prstGeom prst="rect">
            <a:avLst/>
          </a:prstGeom>
          <a:noFill/>
          <a:ln>
            <a:noFill/>
          </a:ln>
        </p:spPr>
        <p:txBody>
          <a:bodyPr vert="horz" wrap="square" lIns="0" tIns="0" rIns="0" bIns="0" rtlCol="0" anchor="t">
            <a:spAutoFit/>
          </a:bodyPr>
          <a:lstStyle/>
          <a:p>
            <a:pPr algn="ctr">
              <a:lnSpc>
                <a:spcPct val="100000"/>
              </a:lnSpc>
            </a:pPr>
            <a:r>
              <a:rPr kumimoji="1" lang="en-US" altLang="zh-CN" sz="1800">
                <a:ln w="12700">
                  <a:noFill/>
                </a:ln>
                <a:solidFill>
                  <a:srgbClr val="BF6100">
                    <a:alpha val="100000"/>
                  </a:srgbClr>
                </a:solidFill>
                <a:latin typeface="OPPOSans B" panose="00020600040101010101"/>
                <a:ea typeface="OPPOSans B" panose="00020600040101010101"/>
                <a:cs typeface="OPPOSans B" panose="00020600040101010101"/>
              </a:rPr>
              <a:t>01</a:t>
            </a:r>
            <a:endParaRPr kumimoji="1" lang="zh-CN" altLang="en-US"/>
          </a:p>
        </p:txBody>
      </p:sp>
      <p:sp>
        <p:nvSpPr>
          <p:cNvPr id="9" name="标题 1"/>
          <p:cNvSpPr txBox="1"/>
          <p:nvPr/>
        </p:nvSpPr>
        <p:spPr>
          <a:xfrm>
            <a:off x="1580515" y="3817620"/>
            <a:ext cx="4023360" cy="1623695"/>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黑石对中国市场进行了长达20年的深度研究，办公室里堆满半面墙的行业分析报告，对中国消费者有着深刻理解。</a:t>
            </a:r>
            <a:endParaRPr kumimoji="1" lang="zh-CN" altLang="en-US"/>
          </a:p>
        </p:txBody>
      </p:sp>
      <p:sp>
        <p:nvSpPr>
          <p:cNvPr id="10" name="标题 1"/>
          <p:cNvSpPr txBox="1"/>
          <p:nvPr/>
        </p:nvSpPr>
        <p:spPr>
          <a:xfrm>
            <a:off x="8516714" y="2228156"/>
            <a:ext cx="141218" cy="141218"/>
          </a:xfrm>
          <a:prstGeom prst="ellipse">
            <a:avLst/>
          </a:prstGeom>
          <a:gradFill>
            <a:gsLst>
              <a:gs pos="0">
                <a:schemeClr val="accent2">
                  <a:lumMod val="60000"/>
                  <a:lumOff val="40000"/>
                  <a:alpha val="100000"/>
                </a:schemeClr>
              </a:gs>
              <a:gs pos="60000">
                <a:schemeClr val="accent2">
                  <a:alpha val="100000"/>
                </a:schemeClr>
              </a:gs>
            </a:gsLst>
            <a:lin ang="2700000" scaled="0"/>
          </a:gradFill>
          <a:ln w="57150" cap="rnd">
            <a:noFill/>
            <a:round/>
          </a:ln>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6343015" y="3153410"/>
            <a:ext cx="4488180" cy="2751455"/>
          </a:xfrm>
          <a:prstGeom prst="roundRect">
            <a:avLst>
              <a:gd name="adj" fmla="val 4673"/>
            </a:avLst>
          </a:prstGeom>
          <a:solidFill>
            <a:schemeClr val="accent2">
              <a:lumMod val="20000"/>
              <a:lumOff val="80000"/>
            </a:scheme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062813" y="2838735"/>
            <a:ext cx="1049022" cy="517034"/>
          </a:xfrm>
          <a:prstGeom prst="roundRect">
            <a:avLst>
              <a:gd name="adj" fmla="val 50000"/>
            </a:avLst>
          </a:prstGeom>
          <a:solidFill>
            <a:schemeClr val="accent2">
              <a:lumMod val="20000"/>
              <a:lumOff val="80000"/>
            </a:schemeClr>
          </a:solidFill>
          <a:ln w="12700" cap="sq">
            <a:noFill/>
            <a:miter/>
          </a:ln>
          <a:effectLst>
            <a:outerShdw blurRad="406400" dist="38100" dir="10800000" sx="106000" sy="106000" algn="r" rotWithShape="0">
              <a:schemeClr val="bg1"/>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078052" y="2838735"/>
            <a:ext cx="1018542" cy="517034"/>
          </a:xfrm>
          <a:prstGeom prst="roundRect">
            <a:avLst>
              <a:gd name="adj" fmla="val 50000"/>
            </a:avLst>
          </a:prstGeom>
          <a:solidFill>
            <a:schemeClr val="accent2">
              <a:lumMod val="20000"/>
              <a:lumOff val="80000"/>
            </a:schemeClr>
          </a:solidFill>
          <a:ln cap="sq">
            <a:noFill/>
            <a:prstDash val="solid"/>
            <a:miter/>
          </a:ln>
          <a:effectLst>
            <a:outerShdw blurRad="152400" dist="203200" dir="2700000" sx="88000" sy="88000" algn="tl" rotWithShape="0">
              <a:schemeClr val="accent2">
                <a:lumMod val="60000"/>
                <a:lumOff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115849" y="2958753"/>
            <a:ext cx="939800" cy="228600"/>
          </a:xfrm>
          <a:prstGeom prst="rect">
            <a:avLst/>
          </a:prstGeom>
          <a:noFill/>
          <a:ln>
            <a:noFill/>
          </a:ln>
        </p:spPr>
        <p:txBody>
          <a:bodyPr vert="horz" wrap="square" lIns="0" tIns="0" rIns="0" bIns="0" rtlCol="0" anchor="t">
            <a:spAutoFit/>
          </a:bodyPr>
          <a:lstStyle/>
          <a:p>
            <a:pPr algn="ctr">
              <a:lnSpc>
                <a:spcPct val="100000"/>
              </a:lnSpc>
            </a:pPr>
            <a:r>
              <a:rPr kumimoji="1" lang="en-US" altLang="zh-CN" sz="1800">
                <a:ln w="12700">
                  <a:noFill/>
                </a:ln>
                <a:solidFill>
                  <a:srgbClr val="BF6100">
                    <a:alpha val="100000"/>
                  </a:srgbClr>
                </a:solidFill>
                <a:latin typeface="OPPOSans B" panose="00020600040101010101"/>
                <a:ea typeface="OPPOSans B" panose="00020600040101010101"/>
                <a:cs typeface="OPPOSans B" panose="00020600040101010101"/>
              </a:rPr>
              <a:t>02</a:t>
            </a:r>
            <a:endParaRPr kumimoji="1" lang="zh-CN" altLang="en-US"/>
          </a:p>
        </p:txBody>
      </p:sp>
      <p:sp>
        <p:nvSpPr>
          <p:cNvPr id="15" name="标题 1"/>
          <p:cNvSpPr txBox="1"/>
          <p:nvPr/>
        </p:nvSpPr>
        <p:spPr>
          <a:xfrm>
            <a:off x="6575425" y="3456940"/>
            <a:ext cx="4023360" cy="234442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Source Han Sans CN Normal" panose="020B0400000000000000"/>
                <a:ea typeface="Source Han Sans CN Normal" panose="020B0400000000000000"/>
                <a:cs typeface="Source Han Sans CN Normal" panose="020B0400000000000000"/>
              </a:rPr>
              <a:t>2023年，证监会批复黑石独资设立私募，标志着黑石对中国市场的信心达到新高度。盟会成为黑石在中国市场选中的合作伙伴，这意味着我们站在了“中国资产管理黄金十年”风口，成为首批掌舵人，迎来难得的财富增长机遇。</a:t>
            </a:r>
            <a:endParaRPr kumimoji="1" lang="zh-CN" altLang="en-US" sz="1600"/>
          </a:p>
        </p:txBody>
      </p:sp>
      <p:sp>
        <p:nvSpPr>
          <p:cNvPr id="16"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黑石回归中国市场的战略意义</a:t>
            </a:r>
            <a:endParaRPr kumimoji="1" lang="zh-CN" altLang="en-US"/>
          </a:p>
        </p:txBody>
      </p:sp>
      <p:sp>
        <p:nvSpPr>
          <p:cNvPr id="17"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778752" y="-495300"/>
            <a:ext cx="2634497" cy="3932960"/>
          </a:xfrm>
          <a:prstGeom prst="rect">
            <a:avLst/>
          </a:prstGeom>
          <a:noFill/>
          <a:ln w="12700" cap="sq">
            <a:noFill/>
            <a:miter/>
          </a:ln>
        </p:spPr>
        <p:txBody>
          <a:bodyPr vert="horz" wrap="square" lIns="0" tIns="0" rIns="0" bIns="0" rtlCol="0" anchor="b"/>
          <a:lstStyle/>
          <a:p>
            <a:pPr algn="ctr">
              <a:lnSpc>
                <a:spcPct val="110000"/>
              </a:lnSpc>
            </a:pPr>
            <a:r>
              <a:rPr kumimoji="1" lang="en-US" altLang="zh-CN" sz="8800">
                <a:ln w="12700">
                  <a:noFill/>
                </a:ln>
                <a:solidFill>
                  <a:srgbClr val="FF8100">
                    <a:alpha val="100000"/>
                  </a:srgbClr>
                </a:solidFill>
                <a:latin typeface="Source Han Sans CN Bold Bold" panose="020B0800000000000000"/>
                <a:ea typeface="Source Han Sans CN Bold Bold" panose="020B0800000000000000"/>
                <a:cs typeface="Source Han Sans CN Bold Bold" panose="020B0800000000000000"/>
              </a:rPr>
              <a:t>03</a:t>
            </a:r>
            <a:endParaRPr kumimoji="1" lang="zh-CN" altLang="en-US"/>
          </a:p>
        </p:txBody>
      </p:sp>
      <p:sp>
        <p:nvSpPr>
          <p:cNvPr id="3" name="标题 1"/>
          <p:cNvSpPr txBox="1"/>
          <p:nvPr/>
        </p:nvSpPr>
        <p:spPr>
          <a:xfrm rot="20837451">
            <a:off x="7954851" y="2541162"/>
            <a:ext cx="2598269" cy="590209"/>
          </a:xfrm>
          <a:custGeom>
            <a:avLst/>
            <a:gdLst>
              <a:gd name="connsiteX0" fmla="*/ 0 w 1702044"/>
              <a:gd name="connsiteY0" fmla="*/ 84100 h 249293"/>
              <a:gd name="connsiteX1" fmla="*/ 1281029 w 1702044"/>
              <a:gd name="connsiteY1" fmla="*/ 84100 h 249293"/>
              <a:gd name="connsiteX2" fmla="*/ 1702045 w 1702044"/>
              <a:gd name="connsiteY2" fmla="*/ 249293 h 249293"/>
            </a:gdLst>
            <a:ahLst/>
            <a:cxnLst/>
            <a:rect l="l" t="t" r="r" b="b"/>
            <a:pathLst>
              <a:path w="1702044" h="249293">
                <a:moveTo>
                  <a:pt x="0" y="84100"/>
                </a:moveTo>
                <a:cubicBezTo>
                  <a:pt x="250068" y="19845"/>
                  <a:pt x="735818" y="-67667"/>
                  <a:pt x="1281029" y="84100"/>
                </a:cubicBezTo>
                <a:cubicBezTo>
                  <a:pt x="1445263" y="129894"/>
                  <a:pt x="1585762" y="189114"/>
                  <a:pt x="1702045" y="249293"/>
                </a:cubicBezTo>
              </a:path>
            </a:pathLst>
          </a:custGeom>
          <a:noFill/>
          <a:ln w="71864"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4" name="标题 1"/>
          <p:cNvSpPr txBox="1"/>
          <p:nvPr/>
        </p:nvSpPr>
        <p:spPr>
          <a:xfrm rot="20930359">
            <a:off x="6696952" y="1230930"/>
            <a:ext cx="2165446" cy="776447"/>
          </a:xfrm>
          <a:custGeom>
            <a:avLst/>
            <a:gdLst>
              <a:gd name="connsiteX0" fmla="*/ 0 w 1610217"/>
              <a:gd name="connsiteY0" fmla="*/ 577363 h 577363"/>
              <a:gd name="connsiteX1" fmla="*/ 1158992 w 1610217"/>
              <a:gd name="connsiteY1" fmla="*/ 31434 h 577363"/>
              <a:gd name="connsiteX2" fmla="*/ 1610217 w 1610217"/>
              <a:gd name="connsiteY2" fmla="*/ 1464 h 577363"/>
            </a:gdLst>
            <a:ahLst/>
            <a:cxnLst/>
            <a:rect l="l" t="t" r="r" b="b"/>
            <a:pathLst>
              <a:path w="1610217" h="577363">
                <a:moveTo>
                  <a:pt x="0" y="577363"/>
                </a:moveTo>
                <a:cubicBezTo>
                  <a:pt x="198760" y="412889"/>
                  <a:pt x="600834" y="126378"/>
                  <a:pt x="1158992" y="31434"/>
                </a:cubicBezTo>
                <a:cubicBezTo>
                  <a:pt x="1327063" y="2902"/>
                  <a:pt x="1479309" y="-3331"/>
                  <a:pt x="1610217" y="1464"/>
                </a:cubicBezTo>
              </a:path>
            </a:pathLst>
          </a:custGeom>
          <a:noFill/>
          <a:ln w="71864"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rot="13456346">
            <a:off x="8106968" y="5196992"/>
            <a:ext cx="1632467" cy="332593"/>
          </a:xfrm>
          <a:custGeom>
            <a:avLst/>
            <a:gdLst>
              <a:gd name="connsiteX0" fmla="*/ 1213896 w 1213896"/>
              <a:gd name="connsiteY0" fmla="*/ 0 h 247315"/>
              <a:gd name="connsiteX1" fmla="*/ 314083 w 1213896"/>
              <a:gd name="connsiteY1" fmla="*/ 237121 h 247315"/>
              <a:gd name="connsiteX2" fmla="*/ 0 w 1213896"/>
              <a:gd name="connsiteY2" fmla="*/ 245273 h 247315"/>
            </a:gdLst>
            <a:ahLst/>
            <a:cxnLst/>
            <a:rect l="l" t="t" r="r" b="b"/>
            <a:pathLst>
              <a:path w="1213896" h="247315">
                <a:moveTo>
                  <a:pt x="1213896" y="0"/>
                </a:moveTo>
                <a:cubicBezTo>
                  <a:pt x="1045586" y="73366"/>
                  <a:pt x="714000" y="200438"/>
                  <a:pt x="314083" y="237121"/>
                </a:cubicBezTo>
                <a:cubicBezTo>
                  <a:pt x="193725" y="248150"/>
                  <a:pt x="88471" y="249109"/>
                  <a:pt x="0" y="245273"/>
                </a:cubicBezTo>
              </a:path>
            </a:pathLst>
          </a:custGeom>
          <a:noFill/>
          <a:ln w="47909" cap="flat">
            <a:solidFill>
              <a:schemeClr val="accent5"/>
            </a:solid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1962758" y="3122090"/>
            <a:ext cx="1555729" cy="594562"/>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11949875">
            <a:off x="3937960" y="855243"/>
            <a:ext cx="1555729" cy="919581"/>
          </a:xfrm>
          <a:custGeom>
            <a:avLst/>
            <a:gdLst>
              <a:gd name="connsiteX0" fmla="*/ 1156834 w 1156834"/>
              <a:gd name="connsiteY0" fmla="*/ 442114 h 442114"/>
              <a:gd name="connsiteX1" fmla="*/ 269728 w 1156834"/>
              <a:gd name="connsiteY1" fmla="*/ 161118 h 442114"/>
              <a:gd name="connsiteX2" fmla="*/ 0 w 1156834"/>
              <a:gd name="connsiteY2" fmla="*/ 0 h 442114"/>
            </a:gdLst>
            <a:ahLst/>
            <a:cxnLst/>
            <a:rect l="l" t="t" r="r" b="b"/>
            <a:pathLst>
              <a:path w="1156834" h="442114">
                <a:moveTo>
                  <a:pt x="1156834" y="442114"/>
                </a:moveTo>
                <a:cubicBezTo>
                  <a:pt x="975337" y="414063"/>
                  <a:pt x="627208" y="344053"/>
                  <a:pt x="269728" y="161118"/>
                </a:cubicBezTo>
                <a:cubicBezTo>
                  <a:pt x="162077" y="105973"/>
                  <a:pt x="72647" y="50589"/>
                  <a:pt x="0" y="0"/>
                </a:cubicBezTo>
              </a:path>
            </a:pathLst>
          </a:custGeom>
          <a:noFill/>
          <a:ln w="85725" cap="flat">
            <a:solidFill>
              <a:schemeClr val="accent2"/>
            </a:solid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rot="21413924">
            <a:off x="9784961" y="3115276"/>
            <a:ext cx="1356598" cy="477972"/>
          </a:xfrm>
          <a:custGeom>
            <a:avLst/>
            <a:gdLst>
              <a:gd name="connsiteX0" fmla="*/ 562953 w 562952"/>
              <a:gd name="connsiteY0" fmla="*/ 204514 h 204513"/>
              <a:gd name="connsiteX1" fmla="*/ 129230 w 562952"/>
              <a:gd name="connsiteY1" fmla="*/ 87272 h 204513"/>
              <a:gd name="connsiteX2" fmla="*/ 0 w 562952"/>
              <a:gd name="connsiteY2" fmla="*/ 0 h 204513"/>
            </a:gdLst>
            <a:ahLst/>
            <a:cxnLst/>
            <a:rect l="l" t="t" r="r" b="b"/>
            <a:pathLst>
              <a:path w="562952" h="204513">
                <a:moveTo>
                  <a:pt x="562953" y="204514"/>
                </a:moveTo>
                <a:cubicBezTo>
                  <a:pt x="473284" y="200678"/>
                  <a:pt x="301856" y="182216"/>
                  <a:pt x="129230" y="87272"/>
                </a:cubicBezTo>
                <a:cubicBezTo>
                  <a:pt x="77202" y="58741"/>
                  <a:pt x="34525" y="28291"/>
                  <a:pt x="0" y="0"/>
                </a:cubicBezTo>
              </a:path>
            </a:pathLst>
          </a:custGeom>
          <a:noFill/>
          <a:ln w="41275" cap="flat">
            <a:solidFill>
              <a:schemeClr val="accent6"/>
            </a:solid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rot="10391124">
            <a:off x="8592808" y="1053725"/>
            <a:ext cx="976642" cy="303729"/>
          </a:xfrm>
          <a:custGeom>
            <a:avLst/>
            <a:gdLst>
              <a:gd name="connsiteX0" fmla="*/ 0 w 726227"/>
              <a:gd name="connsiteY0" fmla="*/ 225852 h 225852"/>
              <a:gd name="connsiteX1" fmla="*/ 535380 w 726227"/>
              <a:gd name="connsiteY1" fmla="*/ 25894 h 225852"/>
              <a:gd name="connsiteX2" fmla="*/ 726228 w 726227"/>
              <a:gd name="connsiteY2" fmla="*/ 0 h 225852"/>
            </a:gdLst>
            <a:ahLst/>
            <a:cxnLst/>
            <a:rect l="l" t="t" r="r" b="b"/>
            <a:pathLst>
              <a:path w="726227" h="225852">
                <a:moveTo>
                  <a:pt x="0" y="225852"/>
                </a:moveTo>
                <a:cubicBezTo>
                  <a:pt x="98780" y="171427"/>
                  <a:pt x="293704" y="74325"/>
                  <a:pt x="535380" y="25894"/>
                </a:cubicBezTo>
                <a:cubicBezTo>
                  <a:pt x="608267" y="11269"/>
                  <a:pt x="672282" y="3596"/>
                  <a:pt x="726228" y="0"/>
                </a:cubicBezTo>
              </a:path>
            </a:pathLst>
          </a:custGeom>
          <a:noFill/>
          <a:ln w="28575" cap="flat">
            <a:solidFill>
              <a:schemeClr val="accent1"/>
            </a:solid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2123940" y="5454650"/>
            <a:ext cx="583110" cy="583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1"/>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10632428" y="4487169"/>
            <a:ext cx="886472" cy="886472"/>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8406944" y="3404870"/>
            <a:ext cx="212725" cy="21272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5"/>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3389347" y="3454367"/>
            <a:ext cx="5413306" cy="1632031"/>
          </a:xfrm>
          <a:prstGeom prst="rect">
            <a:avLst/>
          </a:prstGeom>
          <a:noFill/>
          <a:ln cap="sq">
            <a:noFill/>
          </a:ln>
        </p:spPr>
        <p:txBody>
          <a:bodyPr vert="horz" wrap="square" lIns="0" tIns="0" rIns="0" bIns="0" rtlCol="0" anchor="t"/>
          <a:lstStyle/>
          <a:p>
            <a:pPr algn="ctr">
              <a:lnSpc>
                <a:spcPct val="130000"/>
              </a:lnSpc>
            </a:pPr>
            <a:r>
              <a:rPr kumimoji="1" lang="en-US" altLang="zh-CN" sz="4000">
                <a:ln w="12700">
                  <a:noFill/>
                </a:ln>
                <a:solidFill>
                  <a:srgbClr val="000000">
                    <a:alpha val="100000"/>
                  </a:srgbClr>
                </a:solidFill>
                <a:latin typeface="Source Han Sans CN Bold Bold" panose="020B0800000000000000"/>
                <a:ea typeface="Source Han Sans CN Bold Bold" panose="020B0800000000000000"/>
                <a:cs typeface="Source Han Sans CN Bold Bold" panose="020B0800000000000000"/>
              </a:rPr>
              <a:t>安全保障，实力护航</a:t>
            </a:r>
            <a:endParaRPr kumimoji="1" lang="zh-CN" altLang="en-US"/>
          </a:p>
        </p:txBody>
      </p:sp>
      <p:sp>
        <p:nvSpPr>
          <p:cNvPr id="19" name="标题 1"/>
          <p:cNvSpPr txBox="1"/>
          <p:nvPr/>
        </p:nvSpPr>
        <p:spPr>
          <a:xfrm>
            <a:off x="4541706" y="2574630"/>
            <a:ext cx="370385" cy="370385"/>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a:off x="7166573" y="2659426"/>
            <a:ext cx="181110" cy="18111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2"/>
          </a:solidFill>
          <a:ln w="23955"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6203227" y="574040"/>
            <a:ext cx="556260" cy="556260"/>
          </a:xfrm>
          <a:custGeom>
            <a:avLst/>
            <a:gdLst>
              <a:gd name="connsiteX0" fmla="*/ 379298 w 379297"/>
              <a:gd name="connsiteY0" fmla="*/ 189649 h 379297"/>
              <a:gd name="connsiteX1" fmla="*/ 189649 w 379297"/>
              <a:gd name="connsiteY1" fmla="*/ 379298 h 379297"/>
              <a:gd name="connsiteX2" fmla="*/ 0 w 379297"/>
              <a:gd name="connsiteY2" fmla="*/ 189649 h 379297"/>
              <a:gd name="connsiteX3" fmla="*/ 189649 w 379297"/>
              <a:gd name="connsiteY3" fmla="*/ 0 h 379297"/>
              <a:gd name="connsiteX4" fmla="*/ 379298 w 379297"/>
              <a:gd name="connsiteY4" fmla="*/ 189649 h 379297"/>
            </a:gdLst>
            <a:ahLst/>
            <a:cxnLst/>
            <a:rect l="l" t="t" r="r" b="b"/>
            <a:pathLst>
              <a:path w="379297" h="379297">
                <a:moveTo>
                  <a:pt x="379298" y="189649"/>
                </a:moveTo>
                <a:cubicBezTo>
                  <a:pt x="379298" y="294389"/>
                  <a:pt x="294389" y="379298"/>
                  <a:pt x="189649" y="379298"/>
                </a:cubicBezTo>
                <a:cubicBezTo>
                  <a:pt x="84909" y="379298"/>
                  <a:pt x="0" y="294389"/>
                  <a:pt x="0" y="189649"/>
                </a:cubicBezTo>
                <a:cubicBezTo>
                  <a:pt x="0" y="84909"/>
                  <a:pt x="84909" y="0"/>
                  <a:pt x="189649" y="0"/>
                </a:cubicBezTo>
                <a:cubicBezTo>
                  <a:pt x="294389" y="0"/>
                  <a:pt x="379298" y="84909"/>
                  <a:pt x="379298" y="189649"/>
                </a:cubicBezTo>
                <a:close/>
              </a:path>
            </a:pathLst>
          </a:custGeom>
          <a:solidFill>
            <a:schemeClr val="accent6"/>
          </a:solidFill>
          <a:ln w="23955" cap="flat">
            <a:noFill/>
            <a:miter/>
          </a:ln>
        </p:spPr>
        <p:txBody>
          <a:bodyPr vert="horz" wrap="square" lIns="91440" tIns="45720" rIns="91440" bIns="45720" rtlCol="0" anchor="ctr"/>
          <a:lstStyle/>
          <a:p>
            <a:pPr algn="l">
              <a:lnSpc>
                <a:spcPct val="110000"/>
              </a:lnSpc>
            </a:pPr>
            <a:endParaRPr kumimoji="1" lang="zh-CN" altLang="en-US"/>
          </a:p>
        </p:txBody>
      </p:sp>
      <p:pic>
        <p:nvPicPr>
          <p:cNvPr id="35" name="图片 34" descr="奇迹盟会最新logo"/>
          <p:cNvPicPr>
            <a:picLocks noChangeAspect="1"/>
          </p:cNvPicPr>
          <p:nvPr/>
        </p:nvPicPr>
        <p:blipFill>
          <a:blip r:embed="rId1"/>
          <a:stretch>
            <a:fillRect/>
          </a:stretch>
        </p:blipFill>
        <p:spPr>
          <a:xfrm>
            <a:off x="711200" y="382905"/>
            <a:ext cx="2790825" cy="9518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60400" y="3668288"/>
            <a:ext cx="5154048" cy="2274759"/>
          </a:xfrm>
          <a:prstGeom prst="rect">
            <a:avLst/>
          </a:prstGeom>
          <a:noFill/>
          <a:ln>
            <a:noFill/>
          </a:ln>
        </p:spPr>
        <p:txBody>
          <a:bodyPr vert="horz" wrap="square" lIns="0" tIns="0" rIns="0" bIns="0" rtlCol="0" anchor="t"/>
          <a:lstStyle/>
          <a:p>
            <a:pPr algn="l">
              <a:lnSpc>
                <a:spcPct val="14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郑州的王大哥下午3点02分申请提现，3点05分就到账交易所账户，这个“3分钟奇迹”避免了他在医院缴费窗口的难堪。</a:t>
            </a:r>
            <a:endParaRPr kumimoji="1" lang="zh-CN" altLang="en-US" sz="2000"/>
          </a:p>
        </p:txBody>
      </p:sp>
      <p:sp>
        <p:nvSpPr>
          <p:cNvPr id="4" name="标题 1"/>
          <p:cNvSpPr txBox="1"/>
          <p:nvPr/>
        </p:nvSpPr>
        <p:spPr>
          <a:xfrm>
            <a:off x="660400" y="3198693"/>
            <a:ext cx="5154048" cy="49639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01</a:t>
            </a:r>
            <a:endParaRPr kumimoji="1" lang="zh-CN" altLang="en-US"/>
          </a:p>
        </p:txBody>
      </p:sp>
      <p:sp>
        <p:nvSpPr>
          <p:cNvPr id="5" name="标题 1"/>
          <p:cNvSpPr txBox="1"/>
          <p:nvPr/>
        </p:nvSpPr>
        <p:spPr>
          <a:xfrm>
            <a:off x="2601009" y="2714492"/>
            <a:ext cx="1272832" cy="411060"/>
          </a:xfrm>
          <a:prstGeom prst="ellipse">
            <a:avLst/>
          </a:prstGeom>
          <a:noFill/>
          <a:ln w="57150" cap="sq">
            <a:solidFill>
              <a:schemeClr val="bg1">
                <a:lumMod val="9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2795976" y="2160710"/>
            <a:ext cx="882902" cy="88290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2836858" y="2201592"/>
            <a:ext cx="801138" cy="80113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3086221" y="2455834"/>
            <a:ext cx="302408" cy="292650"/>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flipH="1">
            <a:off x="2714937" y="2171086"/>
            <a:ext cx="121920" cy="121920"/>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6364852" y="3668288"/>
            <a:ext cx="5154048" cy="2274759"/>
          </a:xfrm>
          <a:prstGeom prst="rect">
            <a:avLst/>
          </a:prstGeom>
          <a:noFill/>
          <a:ln>
            <a:noFill/>
          </a:ln>
        </p:spPr>
        <p:txBody>
          <a:bodyPr vert="horz" wrap="square" lIns="0" tIns="0" rIns="0" bIns="0" rtlCol="0" anchor="t"/>
          <a:lstStyle/>
          <a:p>
            <a:pPr algn="l">
              <a:lnSpc>
                <a:spcPct val="140000"/>
              </a:lnSpc>
            </a:pPr>
            <a:r>
              <a:rPr kumimoji="1" lang="en-US" altLang="zh-CN" sz="20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背后是黑石全球布局的8600+亿美元流动性储备，以及独创的“资金池动态平衡系统”。相比其他投资平台T+1、T+3到账周期，黑石实现24小时内极速到账，充分诠释对投资者“资金自主权”的尊重。</a:t>
            </a:r>
            <a:endParaRPr kumimoji="1" lang="zh-CN" altLang="en-US" sz="2000"/>
          </a:p>
        </p:txBody>
      </p:sp>
      <p:sp>
        <p:nvSpPr>
          <p:cNvPr id="11" name="标题 1"/>
          <p:cNvSpPr txBox="1"/>
          <p:nvPr/>
        </p:nvSpPr>
        <p:spPr>
          <a:xfrm>
            <a:off x="6364852" y="3198693"/>
            <a:ext cx="5154048" cy="496392"/>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000000">
                    <a:alpha val="100000"/>
                  </a:srgbClr>
                </a:solidFill>
                <a:latin typeface="Source Han Sans CN Normal" panose="020B0400000000000000"/>
                <a:ea typeface="Source Han Sans CN Normal" panose="020B0400000000000000"/>
                <a:cs typeface="Source Han Sans CN Normal" panose="020B0400000000000000"/>
              </a:rPr>
              <a:t>02</a:t>
            </a:r>
            <a:endParaRPr kumimoji="1" lang="zh-CN" altLang="en-US"/>
          </a:p>
        </p:txBody>
      </p:sp>
      <p:sp>
        <p:nvSpPr>
          <p:cNvPr id="12" name="标题 1"/>
          <p:cNvSpPr txBox="1"/>
          <p:nvPr/>
        </p:nvSpPr>
        <p:spPr>
          <a:xfrm>
            <a:off x="8305460" y="2714492"/>
            <a:ext cx="1272832" cy="411060"/>
          </a:xfrm>
          <a:prstGeom prst="ellipse">
            <a:avLst/>
          </a:prstGeom>
          <a:noFill/>
          <a:ln w="57150" cap="sq">
            <a:solidFill>
              <a:schemeClr val="bg1">
                <a:lumMod val="9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500427" y="2160710"/>
            <a:ext cx="882902" cy="882900"/>
          </a:xfrm>
          <a:prstGeom prst="ellipse">
            <a:avLst/>
          </a:prstGeom>
          <a:solidFill>
            <a:schemeClr val="accent1">
              <a:lumMod val="20000"/>
              <a:lumOff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541308" y="2201592"/>
            <a:ext cx="801138" cy="801136"/>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790673" y="2465076"/>
            <a:ext cx="302408" cy="274167"/>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6" name="标题 1"/>
          <p:cNvSpPr txBox="1"/>
          <p:nvPr/>
        </p:nvSpPr>
        <p:spPr>
          <a:xfrm flipH="1">
            <a:off x="8419388" y="2171086"/>
            <a:ext cx="121920" cy="121920"/>
          </a:xfrm>
          <a:prstGeom prst="ellipse">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1158984" y="398382"/>
            <a:ext cx="9989075" cy="432000"/>
          </a:xfrm>
          <a:prstGeom prst="rect">
            <a:avLst/>
          </a:prstGeom>
          <a:noFill/>
          <a:ln>
            <a:noFill/>
          </a:ln>
        </p:spPr>
        <p:txBody>
          <a:bodyPr vert="horz" wrap="square" lIns="0" tIns="0" rIns="0" bIns="0" rtlCol="0" anchor="ctr"/>
          <a:lstStyle/>
          <a:p>
            <a:pPr algn="l">
              <a:lnSpc>
                <a:spcPct val="120000"/>
              </a:lnSpc>
            </a:pPr>
            <a:r>
              <a:rPr kumimoji="1" lang="en-US" altLang="zh-CN" sz="2800">
                <a:ln w="12700">
                  <a:noFill/>
                </a:ln>
                <a:solidFill>
                  <a:srgbClr val="262626">
                    <a:alpha val="100000"/>
                  </a:srgbClr>
                </a:solidFill>
                <a:latin typeface="Source Han Sans CN Bold Bold" panose="020B0800000000000000"/>
                <a:ea typeface="Source Han Sans CN Bold Bold" panose="020B0800000000000000"/>
                <a:cs typeface="Source Han Sans CN Bold Bold" panose="020B0800000000000000"/>
              </a:rPr>
              <a:t>极速提现，资金无忧</a:t>
            </a:r>
            <a:endParaRPr kumimoji="1" lang="zh-CN" altLang="en-US"/>
          </a:p>
        </p:txBody>
      </p:sp>
      <p:sp>
        <p:nvSpPr>
          <p:cNvPr id="18" name="标题 1"/>
          <p:cNvSpPr txBox="1"/>
          <p:nvPr/>
        </p:nvSpPr>
        <p:spPr>
          <a:xfrm>
            <a:off x="392580" y="457288"/>
            <a:ext cx="356720" cy="356720"/>
          </a:xfrm>
          <a:prstGeom prst="ellipse">
            <a:avLst/>
          </a:prstGeom>
          <a:no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574960" y="455648"/>
            <a:ext cx="360000" cy="360000"/>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0077FF"/>
      </a:accent1>
      <a:accent2>
        <a:srgbClr val="FF8100"/>
      </a:accent2>
      <a:accent3>
        <a:srgbClr val="7000FF"/>
      </a:accent3>
      <a:accent4>
        <a:srgbClr val="FF3966"/>
      </a:accent4>
      <a:accent5>
        <a:srgbClr val="1ACA81"/>
      </a:accent5>
      <a:accent6>
        <a:srgbClr val="F4BF2C"/>
      </a:accent6>
      <a:hlink>
        <a:srgbClr val="000000"/>
      </a:hlink>
      <a:folHlink>
        <a:srgbClr val="0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2476</Words>
  <Application>WPS 演示</Application>
  <PresentationFormat/>
  <Paragraphs>204</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思源黑体 CN Regular</vt:lpstr>
      <vt:lpstr>Source Han Sans CN Bold Bold</vt:lpstr>
      <vt:lpstr>Source Han Sans CN Heavy Bold</vt:lpstr>
      <vt:lpstr>Source Han Sans CN Normal</vt:lpstr>
      <vt:lpstr>OPPOSans B</vt:lpstr>
      <vt:lpstr>等线</vt:lpstr>
      <vt:lpstr>微软雅黑</vt:lpstr>
      <vt:lpstr>Arial Unicode MS</vt:lpstr>
      <vt:lpstr>Calibri</vt:lpstr>
      <vt:lpstr>OPPOSans 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Andy</cp:lastModifiedBy>
  <cp:revision>4</cp:revision>
  <dcterms:created xsi:type="dcterms:W3CDTF">2025-06-13T13:56:14Z</dcterms:created>
  <dcterms:modified xsi:type="dcterms:W3CDTF">2025-06-13T14:43:28Z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